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Masters/slideMaster1.xml" ContentType="application/vnd.openxmlformats-officedocument.presentationml.slideMaster+xml"/>
  <Override PartName="/ppt/notesSlides/notesSlide3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11.xml" ContentType="application/vnd.openxmlformats-officedocument.presentationml.notes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notesSlides/notesSlide17.xml" ContentType="application/vnd.openxmlformats-officedocument.presentationml.notesSlide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media/image54.jpg" ContentType="image/jpg"/>
  <Override PartName="/ppt/media/image57.jpg" ContentType="image/jpg"/>
  <Override PartName="/ppt/media/image58.jpg" ContentType="image/jpg"/>
  <Override PartName="/ppt/media/image59.jpg" ContentType="image/jpg"/>
  <Override PartName="/ppt/media/image62.jpg" ContentType="image/jpg"/>
  <Override PartName="/ppt/media/image64.jpg" ContentType="image/jpg"/>
  <Override PartName="/ppt/media/image73.jpg" ContentType="image/jpg"/>
  <Override PartName="/ppt/theme/theme2.xml" ContentType="application/vnd.openxmlformats-officedocument.theme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media/image79.jpg" ContentType="image/jpg"/>
  <Override PartName="/ppt/media/image81.jpg" ContentType="image/jpg"/>
  <Override PartName="/ppt/media/image84.jpg" ContentType="image/jpg"/>
  <Override PartName="/ppt/media/image85.jpg" ContentType="image/jpg"/>
  <Override PartName="/ppt/media/image87.jpg" ContentType="image/jpg"/>
  <Override PartName="/ppt/media/image52.jpg" ContentType="image/jpg"/>
  <Override PartName="/ppt/viewProps.xml" ContentType="application/vnd.openxmlformats-officedocument.presentationml.viewProps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tags/tag2.xml" ContentType="application/vnd.openxmlformats-officedocument.presentationml.tags+xml"/>
  <Override PartName="/ppt/tags/tag10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1.xml" ContentType="application/vnd.openxmlformats-officedocument.presentationml.ta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5"/>
  </p:notesMasterIdLst>
  <p:sldIdLst>
    <p:sldId id="3335" r:id="rId2"/>
    <p:sldId id="3330" r:id="rId3"/>
    <p:sldId id="3176" r:id="rId4"/>
    <p:sldId id="3370" r:id="rId5"/>
    <p:sldId id="3367" r:id="rId6"/>
    <p:sldId id="2873" r:id="rId7"/>
    <p:sldId id="2877" r:id="rId8"/>
    <p:sldId id="2883" r:id="rId9"/>
    <p:sldId id="272" r:id="rId10"/>
    <p:sldId id="283" r:id="rId11"/>
    <p:sldId id="2983" r:id="rId12"/>
    <p:sldId id="284" r:id="rId13"/>
    <p:sldId id="285" r:id="rId14"/>
    <p:sldId id="290" r:id="rId15"/>
    <p:sldId id="291" r:id="rId16"/>
    <p:sldId id="292" r:id="rId17"/>
    <p:sldId id="293" r:id="rId18"/>
    <p:sldId id="3289" r:id="rId19"/>
    <p:sldId id="3259" r:id="rId20"/>
    <p:sldId id="3334" r:id="rId21"/>
    <p:sldId id="3050" r:id="rId22"/>
    <p:sldId id="3333" r:id="rId23"/>
    <p:sldId id="3283" r:id="rId24"/>
    <p:sldId id="3282" r:id="rId25"/>
    <p:sldId id="3276" r:id="rId26"/>
    <p:sldId id="2778" r:id="rId27"/>
    <p:sldId id="2816" r:id="rId28"/>
    <p:sldId id="3244" r:id="rId29"/>
    <p:sldId id="3245" r:id="rId30"/>
    <p:sldId id="3246" r:id="rId31"/>
    <p:sldId id="3371" r:id="rId32"/>
    <p:sldId id="3261" r:id="rId33"/>
    <p:sldId id="3366" r:id="rId3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21424" autoAdjust="0"/>
    <p:restoredTop sz="86402" autoAdjust="0"/>
  </p:normalViewPr>
  <p:slideViewPr>
    <p:cSldViewPr snapToGrid="0" snapToObjects="1">
      <p:cViewPr varScale="1">
        <p:scale>
          <a:sx n="55" d="100"/>
          <a:sy n="55" d="100"/>
        </p:scale>
        <p:origin x="840" y="43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848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customXml" Target="../customXml/item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customXml" Target="../customXml/item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openxmlformats.org/officeDocument/2006/relationships/customXml" Target="../customXml/item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43" Type="http://schemas.openxmlformats.org/officeDocument/2006/relationships/customXml" Target="../customXml/item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C64826-F847-9744-A22D-CC22DFABF38B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6FBE1D-E000-224F-9E62-81CCB53350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746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0873F6-4955-D6A6-5210-2B9BE94373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F68C79-BF3A-C5CF-BDA4-62F85D816B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DE3067-6060-090A-7889-44CA1D8C0B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0D09DA-D46B-B715-79B3-0090D582820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6FBE1D-E000-224F-9E62-81CCB533503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70429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6FBE1D-E000-224F-9E62-81CCB533503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2871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6FBE1D-E000-224F-9E62-81CCB533503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4238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6FBE1D-E000-224F-9E62-81CCB5335038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9739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2328863" y="533400"/>
            <a:ext cx="4732337" cy="2662238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Notes Placeholder 2"/>
          <p:cNvSpPr>
            <a:spLocks noGrp="1"/>
          </p:cNvSpPr>
          <p:nvPr>
            <p:ph type="body" idx="1"/>
          </p:nvPr>
        </p:nvSpPr>
        <p:spPr bwMode="auto">
          <a:xfrm>
            <a:off x="1001437" y="3542361"/>
            <a:ext cx="8011499" cy="3355919"/>
          </a:xfrm>
          <a:prstGeom prst="rect">
            <a:avLst/>
          </a:prstGeom>
          <a:noFill/>
        </p:spPr>
        <p:txBody>
          <a:bodyPr wrap="square" lIns="99609" tIns="49805" rIns="99609" bIns="49805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B004F5D-EBE6-4997-8F7A-EBE6EEC5460C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E563C48-54CA-47A0-BD5B-F1FE4BFCD0F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© 2021 International Slurry Surfacing Association</a:t>
            </a:r>
          </a:p>
        </p:txBody>
      </p:sp>
    </p:spTree>
    <p:extLst>
      <p:ext uri="{BB962C8B-B14F-4D97-AF65-F5344CB8AC3E}">
        <p14:creationId xmlns:p14="http://schemas.microsoft.com/office/powerpoint/2010/main" val="10609528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6FBE1D-E000-224F-9E62-81CCB5335038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26907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267E03-A394-43E8-BB59-7630FC6B1F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ADDEB55-1B77-E519-A230-2AE3558063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FBF5B7-1FB8-A868-EBE3-0279519343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648804-A37F-DAB4-B450-9AAB2624F5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6FBE1D-E000-224F-9E62-81CCB5335038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7637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2328863" y="533400"/>
            <a:ext cx="4732337" cy="2662238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Notes Placeholder 2"/>
          <p:cNvSpPr>
            <a:spLocks noGrp="1"/>
          </p:cNvSpPr>
          <p:nvPr>
            <p:ph type="body" idx="1"/>
          </p:nvPr>
        </p:nvSpPr>
        <p:spPr bwMode="auto">
          <a:xfrm>
            <a:off x="1001437" y="3542361"/>
            <a:ext cx="8011499" cy="3355919"/>
          </a:xfrm>
          <a:prstGeom prst="rect">
            <a:avLst/>
          </a:prstGeom>
          <a:noFill/>
        </p:spPr>
        <p:txBody>
          <a:bodyPr wrap="square" lIns="99609" tIns="49805" rIns="99609" bIns="49805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B004F5D-EBE6-4997-8F7A-EBE6EEC5460C}" type="slidenum">
              <a:rPr lang="en-US" smtClean="0"/>
              <a:pPr>
                <a:defRPr/>
              </a:pPr>
              <a:t>21</a:t>
            </a:fld>
            <a:endParaRPr lang="en-US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E563C48-54CA-47A0-BD5B-F1FE4BFCD0F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© 2021 International Slurry Surfacing Association</a:t>
            </a:r>
          </a:p>
        </p:txBody>
      </p:sp>
    </p:spTree>
    <p:extLst>
      <p:ext uri="{BB962C8B-B14F-4D97-AF65-F5344CB8AC3E}">
        <p14:creationId xmlns:p14="http://schemas.microsoft.com/office/powerpoint/2010/main" val="22835443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A849EA-B3DE-EDE7-7158-71225807BF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Slide Image Placeholder 1">
            <a:extLst>
              <a:ext uri="{FF2B5EF4-FFF2-40B4-BE49-F238E27FC236}">
                <a16:creationId xmlns:a16="http://schemas.microsoft.com/office/drawing/2014/main" id="{B1F7537E-7454-2250-7DD3-E864A4A01C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>
          <a:xfrm>
            <a:off x="2328863" y="533400"/>
            <a:ext cx="4732337" cy="2662238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Notes Placeholder 2">
            <a:extLst>
              <a:ext uri="{FF2B5EF4-FFF2-40B4-BE49-F238E27FC236}">
                <a16:creationId xmlns:a16="http://schemas.microsoft.com/office/drawing/2014/main" id="{79A355FF-4019-C5C1-C271-391D86BCE06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1001437" y="3542361"/>
            <a:ext cx="8011499" cy="3355919"/>
          </a:xfrm>
          <a:prstGeom prst="rect">
            <a:avLst/>
          </a:prstGeom>
          <a:noFill/>
        </p:spPr>
        <p:txBody>
          <a:bodyPr wrap="square" lIns="99609" tIns="49805" rIns="99609" bIns="49805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30EF50-A305-19C1-06C6-D0791994C8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B004F5D-EBE6-4997-8F7A-EBE6EEC5460C}" type="slidenum">
              <a:rPr lang="en-US" smtClean="0"/>
              <a:pPr>
                <a:defRPr/>
              </a:pPr>
              <a:t>22</a:t>
            </a:fld>
            <a:endParaRPr lang="en-US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A991856-D4F2-DFD7-00FA-9FAAB82302C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© 2021 International Slurry Surfacing Association</a:t>
            </a:r>
          </a:p>
        </p:txBody>
      </p:sp>
    </p:spTree>
    <p:extLst>
      <p:ext uri="{BB962C8B-B14F-4D97-AF65-F5344CB8AC3E}">
        <p14:creationId xmlns:p14="http://schemas.microsoft.com/office/powerpoint/2010/main" val="12542517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6FBE1D-E000-224F-9E62-81CCB5335038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86990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6FBE1D-E000-224F-9E62-81CCB5335038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26907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6FBE1D-E000-224F-9E62-81CCB5335038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61378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6FBE1D-E000-224F-9E62-81CCB5335038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63400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2328863" y="533400"/>
            <a:ext cx="4732337" cy="2662238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Notes Placeholder 2"/>
          <p:cNvSpPr>
            <a:spLocks noGrp="1"/>
          </p:cNvSpPr>
          <p:nvPr>
            <p:ph type="body" idx="1"/>
          </p:nvPr>
        </p:nvSpPr>
        <p:spPr bwMode="auto">
          <a:xfrm>
            <a:off x="1001437" y="3542361"/>
            <a:ext cx="8011499" cy="3355919"/>
          </a:xfrm>
          <a:prstGeom prst="rect">
            <a:avLst/>
          </a:prstGeom>
          <a:noFill/>
        </p:spPr>
        <p:txBody>
          <a:bodyPr wrap="square" lIns="99609" tIns="49805" rIns="99609" bIns="49805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B004F5D-EBE6-4997-8F7A-EBE6EEC5460C}" type="slidenum">
              <a:rPr lang="en-US" smtClean="0"/>
              <a:pPr>
                <a:defRPr/>
              </a:pPr>
              <a:t>28</a:t>
            </a:fld>
            <a:endParaRPr lang="en-US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E563C48-54CA-47A0-BD5B-F1FE4BFCD0F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© 2021 International Slurry Surfacing Association</a:t>
            </a:r>
          </a:p>
        </p:txBody>
      </p:sp>
    </p:spTree>
    <p:extLst>
      <p:ext uri="{BB962C8B-B14F-4D97-AF65-F5344CB8AC3E}">
        <p14:creationId xmlns:p14="http://schemas.microsoft.com/office/powerpoint/2010/main" val="285295514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2328863" y="533400"/>
            <a:ext cx="4732337" cy="2662238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Notes Placeholder 2"/>
          <p:cNvSpPr>
            <a:spLocks noGrp="1"/>
          </p:cNvSpPr>
          <p:nvPr>
            <p:ph type="body" idx="1"/>
          </p:nvPr>
        </p:nvSpPr>
        <p:spPr bwMode="auto">
          <a:xfrm>
            <a:off x="1001437" y="3542361"/>
            <a:ext cx="8011499" cy="3355919"/>
          </a:xfrm>
          <a:prstGeom prst="rect">
            <a:avLst/>
          </a:prstGeom>
          <a:noFill/>
        </p:spPr>
        <p:txBody>
          <a:bodyPr wrap="square" lIns="99609" tIns="49805" rIns="99609" bIns="49805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B004F5D-EBE6-4997-8F7A-EBE6EEC5460C}" type="slidenum">
              <a:rPr lang="en-US" smtClean="0"/>
              <a:pPr>
                <a:defRPr/>
              </a:pPr>
              <a:t>30</a:t>
            </a:fld>
            <a:endParaRPr lang="en-US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E563C48-54CA-47A0-BD5B-F1FE4BFCD0F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© 2021 International Slurry Surfacing Association</a:t>
            </a:r>
          </a:p>
        </p:txBody>
      </p:sp>
    </p:spTree>
    <p:extLst>
      <p:ext uri="{BB962C8B-B14F-4D97-AF65-F5344CB8AC3E}">
        <p14:creationId xmlns:p14="http://schemas.microsoft.com/office/powerpoint/2010/main" val="332764560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7AFB64-B312-6C89-86E9-5A354D2C79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14D838-282D-62CC-9D0F-22428DA317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A72B83D-AB2C-B85E-4DDF-49EF97F8D8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F0A739-C26B-3057-85D6-3BF4B27AB4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6FBE1D-E000-224F-9E62-81CCB5335038}" type="slidenum">
              <a:rPr lang="en-US" smtClean="0"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119750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FB20A4-4E44-86B6-1AB4-19C7B1B3D6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034C92-E1A0-F70C-59C2-EAFDEC321B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6684EA-A8E7-279C-726D-4DD86218EB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5F4E66-368B-5617-69A6-35F60690AF4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6FBE1D-E000-224F-9E62-81CCB5335038}" type="slidenum">
              <a:rPr lang="en-US" smtClean="0"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079527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ED83D3-7188-7D3B-ADCC-5AFC5B14B3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C9A9908-820D-E783-138C-F0EF3AF37C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5B375FF-653D-9C76-F580-FFD1E27099B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3B6C7F-DC8E-5B3F-9E20-E752C7C5E39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6FBE1D-E000-224F-9E62-81CCB533503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22634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3" y="609601"/>
            <a:ext cx="8676223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3" y="3886200"/>
            <a:ext cx="8676223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3/31/2025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3/31/2025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3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3/31/2025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7001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3/31/2025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1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4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3" y="3243264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3/31/2025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3/31/2025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3/31/2025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 rotWithShape="1">
          <a:blip r:embed="rId2">
            <a:clrChange>
              <a:clrFrom>
                <a:srgbClr val="E9F0FA"/>
              </a:clrFrom>
              <a:clrTo>
                <a:srgbClr val="E9F0FA">
                  <a:alpha val="0"/>
                </a:srgbClr>
              </a:clrTo>
            </a:clrChange>
            <a:duotone>
              <a:prstClr val="black"/>
              <a:schemeClr val="bg1">
                <a:lumMod val="50000"/>
                <a:lumOff val="5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87" b="18630"/>
          <a:stretch/>
        </p:blipFill>
        <p:spPr>
          <a:xfrm>
            <a:off x="-10274" y="-82192"/>
            <a:ext cx="12202274" cy="6955603"/>
          </a:xfrm>
          <a:prstGeom prst="rect">
            <a:avLst/>
          </a:prstGeom>
          <a:ln w="25400"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3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3/31/2025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4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7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/>
              <a:pPr/>
              <a:t>3/31/2025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7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4" y="5883277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3/31/2025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4" y="609603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3/31/2025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4" y="609603"/>
            <a:ext cx="9296399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3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3/31/2025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3/31/2025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4" y="609603"/>
            <a:ext cx="9296399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3/31/2025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4" y="609603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3/31/2025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4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3/31/2025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7" y="609601"/>
            <a:ext cx="2210515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3/31/2025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4" y="609600"/>
            <a:ext cx="9905999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4" y="2667001"/>
            <a:ext cx="9905999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7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/>
              <a:pPr/>
              <a:t>3/31/2025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7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4" y="5883277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jp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13" Type="http://schemas.openxmlformats.org/officeDocument/2006/relationships/image" Target="../media/image29.png"/><Relationship Id="rId18" Type="http://schemas.openxmlformats.org/officeDocument/2006/relationships/image" Target="../media/image34.png"/><Relationship Id="rId26" Type="http://schemas.openxmlformats.org/officeDocument/2006/relationships/image" Target="../media/image42.png"/><Relationship Id="rId21" Type="http://schemas.openxmlformats.org/officeDocument/2006/relationships/image" Target="../media/image37.png"/><Relationship Id="rId34" Type="http://schemas.openxmlformats.org/officeDocument/2006/relationships/image" Target="../media/image50.png"/><Relationship Id="rId7" Type="http://schemas.openxmlformats.org/officeDocument/2006/relationships/image" Target="../media/image23.png"/><Relationship Id="rId12" Type="http://schemas.openxmlformats.org/officeDocument/2006/relationships/image" Target="../media/image28.png"/><Relationship Id="rId17" Type="http://schemas.openxmlformats.org/officeDocument/2006/relationships/image" Target="../media/image33.png"/><Relationship Id="rId25" Type="http://schemas.openxmlformats.org/officeDocument/2006/relationships/image" Target="../media/image41.png"/><Relationship Id="rId33" Type="http://schemas.openxmlformats.org/officeDocument/2006/relationships/image" Target="../media/image49.png"/><Relationship Id="rId2" Type="http://schemas.openxmlformats.org/officeDocument/2006/relationships/image" Target="../media/image18.png"/><Relationship Id="rId16" Type="http://schemas.openxmlformats.org/officeDocument/2006/relationships/image" Target="../media/image32.png"/><Relationship Id="rId20" Type="http://schemas.openxmlformats.org/officeDocument/2006/relationships/image" Target="../media/image36.png"/><Relationship Id="rId29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24" Type="http://schemas.openxmlformats.org/officeDocument/2006/relationships/image" Target="../media/image40.png"/><Relationship Id="rId32" Type="http://schemas.openxmlformats.org/officeDocument/2006/relationships/image" Target="../media/image48.png"/><Relationship Id="rId37" Type="http://schemas.openxmlformats.org/officeDocument/2006/relationships/image" Target="../media/image53.png"/><Relationship Id="rId5" Type="http://schemas.openxmlformats.org/officeDocument/2006/relationships/image" Target="../media/image21.png"/><Relationship Id="rId15" Type="http://schemas.openxmlformats.org/officeDocument/2006/relationships/image" Target="../media/image31.png"/><Relationship Id="rId23" Type="http://schemas.openxmlformats.org/officeDocument/2006/relationships/image" Target="../media/image39.png"/><Relationship Id="rId28" Type="http://schemas.openxmlformats.org/officeDocument/2006/relationships/image" Target="../media/image44.png"/><Relationship Id="rId36" Type="http://schemas.openxmlformats.org/officeDocument/2006/relationships/image" Target="../media/image52.jpg"/><Relationship Id="rId10" Type="http://schemas.openxmlformats.org/officeDocument/2006/relationships/image" Target="../media/image26.png"/><Relationship Id="rId19" Type="http://schemas.openxmlformats.org/officeDocument/2006/relationships/image" Target="../media/image35.png"/><Relationship Id="rId31" Type="http://schemas.openxmlformats.org/officeDocument/2006/relationships/image" Target="../media/image47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Relationship Id="rId14" Type="http://schemas.openxmlformats.org/officeDocument/2006/relationships/image" Target="../media/image30.png"/><Relationship Id="rId22" Type="http://schemas.openxmlformats.org/officeDocument/2006/relationships/image" Target="../media/image38.png"/><Relationship Id="rId27" Type="http://schemas.openxmlformats.org/officeDocument/2006/relationships/image" Target="../media/image43.png"/><Relationship Id="rId30" Type="http://schemas.openxmlformats.org/officeDocument/2006/relationships/image" Target="../media/image46.png"/><Relationship Id="rId35" Type="http://schemas.openxmlformats.org/officeDocument/2006/relationships/image" Target="../media/image51.png"/><Relationship Id="rId8" Type="http://schemas.openxmlformats.org/officeDocument/2006/relationships/image" Target="../media/image24.png"/><Relationship Id="rId3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9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10" Type="http://schemas.openxmlformats.org/officeDocument/2006/relationships/image" Target="../media/image70.png"/><Relationship Id="rId4" Type="http://schemas.openxmlformats.org/officeDocument/2006/relationships/image" Target="../media/image64.jpg"/><Relationship Id="rId9" Type="http://schemas.openxmlformats.org/officeDocument/2006/relationships/image" Target="../media/image69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image" Target="../media/image72.png"/><Relationship Id="rId7" Type="http://schemas.openxmlformats.org/officeDocument/2006/relationships/image" Target="../media/image76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5.png"/><Relationship Id="rId5" Type="http://schemas.openxmlformats.org/officeDocument/2006/relationships/image" Target="../media/image74.png"/><Relationship Id="rId10" Type="http://schemas.openxmlformats.org/officeDocument/2006/relationships/image" Target="../media/image79.jpg"/><Relationship Id="rId4" Type="http://schemas.openxmlformats.org/officeDocument/2006/relationships/image" Target="../media/image73.jpg"/><Relationship Id="rId9" Type="http://schemas.openxmlformats.org/officeDocument/2006/relationships/image" Target="../media/image7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4.jpg"/><Relationship Id="rId5" Type="http://schemas.openxmlformats.org/officeDocument/2006/relationships/image" Target="../media/image83.png"/><Relationship Id="rId4" Type="http://schemas.openxmlformats.org/officeDocument/2006/relationships/image" Target="../media/image8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9.png"/><Relationship Id="rId5" Type="http://schemas.openxmlformats.org/officeDocument/2006/relationships/image" Target="../media/image88.png"/><Relationship Id="rId4" Type="http://schemas.openxmlformats.org/officeDocument/2006/relationships/image" Target="../media/image87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1.jpe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90.jpeg"/><Relationship Id="rId5" Type="http://schemas.openxmlformats.org/officeDocument/2006/relationships/slide" Target="slide11.xml"/><Relationship Id="rId4" Type="http://schemas.openxmlformats.org/officeDocument/2006/relationships/notesSlide" Target="../notesSlides/notesSlide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3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5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7.jpeg"/><Relationship Id="rId2" Type="http://schemas.openxmlformats.org/officeDocument/2006/relationships/tags" Target="../tags/tag4.xml"/><Relationship Id="rId1" Type="http://schemas.openxmlformats.org/officeDocument/2006/relationships/tags" Target="../tags/tag3.xml"/><Relationship Id="rId6" Type="http://schemas.openxmlformats.org/officeDocument/2006/relationships/image" Target="../media/image96.JPG"/><Relationship Id="rId5" Type="http://schemas.openxmlformats.org/officeDocument/2006/relationships/slide" Target="slide7.xml"/><Relationship Id="rId4" Type="http://schemas.openxmlformats.org/officeDocument/2006/relationships/notesSlide" Target="../notesSlides/notesSlide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9.jpeg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6" Type="http://schemas.openxmlformats.org/officeDocument/2006/relationships/image" Target="../media/image98.jpeg"/><Relationship Id="rId5" Type="http://schemas.openxmlformats.org/officeDocument/2006/relationships/slide" Target="slide7.xml"/><Relationship Id="rId4" Type="http://schemas.openxmlformats.org/officeDocument/2006/relationships/notesSlide" Target="../notesSlides/notesSlide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1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3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jpeg"/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7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0.JPG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6" Type="http://schemas.openxmlformats.org/officeDocument/2006/relationships/image" Target="../media/image109.JPG"/><Relationship Id="rId5" Type="http://schemas.openxmlformats.org/officeDocument/2006/relationships/slide" Target="slide16.xml"/><Relationship Id="rId4" Type="http://schemas.openxmlformats.org/officeDocument/2006/relationships/notesSlide" Target="../notesSlides/notesSlide1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jpeg"/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4.JPG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6" Type="http://schemas.openxmlformats.org/officeDocument/2006/relationships/image" Target="../media/image113.JPG"/><Relationship Id="rId5" Type="http://schemas.openxmlformats.org/officeDocument/2006/relationships/slide" Target="slide16.xml"/><Relationship Id="rId4" Type="http://schemas.openxmlformats.org/officeDocument/2006/relationships/notesSlide" Target="../notesSlides/notesSlide1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E30E52-209C-088A-AE7F-D2AE10EC2F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C755C05-49D0-AD16-5EDA-29C9F6726DC3}"/>
              </a:ext>
            </a:extLst>
          </p:cNvPr>
          <p:cNvSpPr/>
          <p:nvPr/>
        </p:nvSpPr>
        <p:spPr>
          <a:xfrm>
            <a:off x="490802" y="1899306"/>
            <a:ext cx="4520509" cy="4944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B74D757-DA3B-2410-C610-205557A00C52}"/>
              </a:ext>
            </a:extLst>
          </p:cNvPr>
          <p:cNvSpPr/>
          <p:nvPr/>
        </p:nvSpPr>
        <p:spPr>
          <a:xfrm>
            <a:off x="5790004" y="2345029"/>
            <a:ext cx="45719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B033C11-CECE-61D6-C866-448234737A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707" y="229079"/>
            <a:ext cx="4358603" cy="3709175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  <p:pic>
        <p:nvPicPr>
          <p:cNvPr id="18" name="Picture 17" descr="A yellow and black sign&#10;&#10;Description automatically generated with medium confidence">
            <a:extLst>
              <a:ext uri="{FF2B5EF4-FFF2-40B4-BE49-F238E27FC236}">
                <a16:creationId xmlns:a16="http://schemas.microsoft.com/office/drawing/2014/main" id="{91304490-C609-0D02-C014-1A1B40F899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7208" y="237708"/>
            <a:ext cx="4358603" cy="3691916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89F573E-41B5-C5D6-A3E2-DBC76B5CD67A}"/>
              </a:ext>
            </a:extLst>
          </p:cNvPr>
          <p:cNvSpPr txBox="1"/>
          <p:nvPr/>
        </p:nvSpPr>
        <p:spPr>
          <a:xfrm>
            <a:off x="2018217" y="4464264"/>
            <a:ext cx="815556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2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Tim Herbst</a:t>
            </a:r>
          </a:p>
          <a:p>
            <a:pPr algn="ctr"/>
            <a:r>
              <a:rPr lang="en-US" sz="32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Slurry Pavers, Inc.</a:t>
            </a:r>
          </a:p>
          <a:p>
            <a:pPr algn="ctr"/>
            <a:r>
              <a:rPr lang="en-US" sz="32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Development and Technical Marketing</a:t>
            </a:r>
          </a:p>
        </p:txBody>
      </p:sp>
    </p:spTree>
    <p:extLst>
      <p:ext uri="{BB962C8B-B14F-4D97-AF65-F5344CB8AC3E}">
        <p14:creationId xmlns:p14="http://schemas.microsoft.com/office/powerpoint/2010/main" val="917300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6399000" advClick="0"/>
    </mc:Choice>
    <mc:Fallback xmlns="">
      <p:transition spd="slow" advClick="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patient's recovery&#10;&#10;Description automatically generated">
            <a:extLst>
              <a:ext uri="{FF2B5EF4-FFF2-40B4-BE49-F238E27FC236}">
                <a16:creationId xmlns:a16="http://schemas.microsoft.com/office/drawing/2014/main" id="{4E19D302-FA9B-68DD-CD11-7692823F3B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8579" y="172344"/>
            <a:ext cx="9734842" cy="6281900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515830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3">
            <a:extLst>
              <a:ext uri="{FF2B5EF4-FFF2-40B4-BE49-F238E27FC236}">
                <a16:creationId xmlns:a16="http://schemas.microsoft.com/office/drawing/2014/main" id="{A756CF55-A65A-4437-F88B-CF5B97AEF9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58014" y="987023"/>
            <a:ext cx="5083710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algn="ctr">
              <a:spcBef>
                <a:spcPts val="0"/>
              </a:spcBef>
              <a:buFontTx/>
              <a:buNone/>
            </a:pPr>
            <a:r>
              <a:rPr lang="en-US" altLang="en-US" dirty="0">
                <a:solidFill>
                  <a:srgbClr val="FFFF00"/>
                </a:solidFill>
                <a:latin typeface="Times" pitchFamily="2" charset="0"/>
                <a:cs typeface="Arial" panose="020B0604020202020204" pitchFamily="34" charset="0"/>
              </a:rPr>
              <a:t>Micro Surfacing</a:t>
            </a:r>
          </a:p>
          <a:p>
            <a:pPr algn="ctr">
              <a:spcBef>
                <a:spcPts val="0"/>
              </a:spcBef>
              <a:buFontTx/>
              <a:buNone/>
            </a:pPr>
            <a:r>
              <a:rPr lang="en-US" altLang="en-US" dirty="0">
                <a:solidFill>
                  <a:srgbClr val="FFFF00"/>
                </a:solidFill>
                <a:latin typeface="Times" pitchFamily="2" charset="0"/>
                <a:cs typeface="Arial" panose="020B0604020202020204" pitchFamily="34" charset="0"/>
              </a:rPr>
              <a:t>NCDOT “Special Provision”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EAB51A-5A50-E600-72F1-29F994FE43D3}"/>
              </a:ext>
            </a:extLst>
          </p:cNvPr>
          <p:cNvSpPr txBox="1"/>
          <p:nvPr/>
        </p:nvSpPr>
        <p:spPr>
          <a:xfrm>
            <a:off x="7928658" y="2777923"/>
            <a:ext cx="138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highlight>
                  <a:srgbClr val="000000"/>
                </a:highlight>
              </a:rPr>
              <a:t>a</a:t>
            </a:r>
          </a:p>
        </p:txBody>
      </p:sp>
      <p:pic>
        <p:nvPicPr>
          <p:cNvPr id="7" name="Picture 6" descr="A road with yellow lines&#10;&#10;Description automatically generated">
            <a:extLst>
              <a:ext uri="{FF2B5EF4-FFF2-40B4-BE49-F238E27FC236}">
                <a16:creationId xmlns:a16="http://schemas.microsoft.com/office/drawing/2014/main" id="{2B4ED5C9-C8BA-D354-1929-9395BB7A27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203602" y="596708"/>
            <a:ext cx="6372969" cy="5664584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  <p:pic>
        <p:nvPicPr>
          <p:cNvPr id="10" name="Picture 9" descr="A logo of the state of north carolina&#10;&#10;Description automatically generated">
            <a:extLst>
              <a:ext uri="{FF2B5EF4-FFF2-40B4-BE49-F238E27FC236}">
                <a16:creationId xmlns:a16="http://schemas.microsoft.com/office/drawing/2014/main" id="{92B771B6-51F2-AEA7-BC79-194464DB00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83908" y="2744598"/>
            <a:ext cx="3431922" cy="3431922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1926981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6399000" advClick="0"/>
    </mc:Choice>
    <mc:Fallback xmlns="">
      <p:transition spd="slow" advClick="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2FEC1C-32E3-37B8-D8B2-413C69B62A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aph of growth and growth of micro surfaces&#10;&#10;Description automatically generated with medium confidence">
            <a:extLst>
              <a:ext uri="{FF2B5EF4-FFF2-40B4-BE49-F238E27FC236}">
                <a16:creationId xmlns:a16="http://schemas.microsoft.com/office/drawing/2014/main" id="{BAFC5CE1-F907-647F-E8B3-23277D96A2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650" y="99483"/>
            <a:ext cx="11696700" cy="6571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840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6399000" advClick="0"/>
    </mc:Choice>
    <mc:Fallback xmlns="">
      <p:transition spd="slow" advClick="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7B9BAA-36F2-3B20-BA68-CD9071893F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research project&#10;&#10;Description automatically generated">
            <a:extLst>
              <a:ext uri="{FF2B5EF4-FFF2-40B4-BE49-F238E27FC236}">
                <a16:creationId xmlns:a16="http://schemas.microsoft.com/office/drawing/2014/main" id="{15D77433-6F43-2FD7-FC20-035ED0EEA1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43" y="0"/>
            <a:ext cx="11939632" cy="6735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587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6399000" advClick="0"/>
    </mc:Choice>
    <mc:Fallback xmlns="">
      <p:transition spd="slow" advClick="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7" name="Rectangle 4"/>
          <p:cNvSpPr>
            <a:spLocks noChangeArrowheads="1"/>
          </p:cNvSpPr>
          <p:nvPr/>
        </p:nvSpPr>
        <p:spPr bwMode="auto">
          <a:xfrm>
            <a:off x="1828800" y="1295401"/>
            <a:ext cx="8229600" cy="29238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  <a:buFontTx/>
              <a:buNone/>
            </a:pPr>
            <a:endParaRPr lang="en-US" altLang="en-US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Bef>
                <a:spcPct val="50000"/>
              </a:spcBef>
              <a:buFontTx/>
              <a:buNone/>
            </a:pPr>
            <a:r>
              <a:rPr lang="en-US" altLang="en-US" sz="3600" i="1">
                <a:solidFill>
                  <a:srgbClr val="FFFF00"/>
                </a:solidFill>
                <a:latin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  <a:spcBef>
                <a:spcPct val="50000"/>
              </a:spcBef>
              <a:buFontTx/>
              <a:buNone/>
            </a:pPr>
            <a:endParaRPr lang="en-US" altLang="en-US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748549" name="Text Box 3"/>
          <p:cNvSpPr txBox="1">
            <a:spLocks noChangeArrowheads="1"/>
          </p:cNvSpPr>
          <p:nvPr/>
        </p:nvSpPr>
        <p:spPr bwMode="auto">
          <a:xfrm>
            <a:off x="1676400" y="6153150"/>
            <a:ext cx="9144000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000" i="1">
                <a:solidFill>
                  <a:srgbClr val="FFFF00"/>
                </a:solidFill>
                <a:latin typeface="Georgia" panose="02040502050405020303" pitchFamily="18" charset="0"/>
              </a:rPr>
              <a:t> </a:t>
            </a:r>
            <a:endParaRPr lang="en-US" altLang="en-US" sz="2000" i="1">
              <a:solidFill>
                <a:srgbClr val="FFFF00"/>
              </a:solidFill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FDEA82-CBCC-E74C-9F90-3D9BF442EA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520" y="176921"/>
            <a:ext cx="6733823" cy="372488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05468" y="4017935"/>
            <a:ext cx="7055929" cy="26631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CCCBBE0-FA91-0544-A302-2C53C68F0005}"/>
              </a:ext>
            </a:extLst>
          </p:cNvPr>
          <p:cNvSpPr/>
          <p:nvPr/>
        </p:nvSpPr>
        <p:spPr>
          <a:xfrm>
            <a:off x="0" y="4219278"/>
            <a:ext cx="8525933" cy="31854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i="1" dirty="0">
                <a:solidFill>
                  <a:srgbClr val="FFFF00"/>
                </a:solidFill>
                <a:latin typeface="Times" pitchFamily="2" charset="0"/>
              </a:rPr>
              <a:t> 	</a:t>
            </a:r>
            <a:r>
              <a:rPr lang="en-US" b="1" u="sng" dirty="0">
                <a:latin typeface="Times" pitchFamily="2" charset="0"/>
              </a:rPr>
              <a:t>Polymerized Asphalt Emulsion</a:t>
            </a:r>
            <a:r>
              <a:rPr lang="en-US" b="1" dirty="0">
                <a:latin typeface="Times" pitchFamily="2" charset="0"/>
              </a:rPr>
              <a:t>         </a:t>
            </a:r>
            <a:r>
              <a:rPr lang="en-US" b="1" u="sng" dirty="0">
                <a:latin typeface="Times" pitchFamily="2" charset="0"/>
              </a:rPr>
              <a:t>Breaking and Setting Additives</a:t>
            </a:r>
          </a:p>
          <a:p>
            <a:pPr lvl="1">
              <a:spcBef>
                <a:spcPct val="50000"/>
              </a:spcBef>
              <a:defRPr/>
            </a:pPr>
            <a:r>
              <a:rPr lang="en-US" b="1" dirty="0">
                <a:solidFill>
                  <a:srgbClr val="FFFF00"/>
                </a:solidFill>
                <a:latin typeface="Times" pitchFamily="2" charset="0"/>
              </a:rPr>
              <a:t>SBR – Polymer Modifier (Latex)	      Chemical Break and Cure</a:t>
            </a:r>
          </a:p>
          <a:p>
            <a:pPr lvl="1">
              <a:spcBef>
                <a:spcPct val="50000"/>
              </a:spcBef>
              <a:defRPr/>
            </a:pPr>
            <a:r>
              <a:rPr lang="en-US" b="1" dirty="0">
                <a:solidFill>
                  <a:srgbClr val="FFFF00"/>
                </a:solidFill>
                <a:latin typeface="Times" pitchFamily="2" charset="0"/>
              </a:rPr>
              <a:t>CQS-1hLM		 	     		      Speed Up or Slow Down                                                             </a:t>
            </a:r>
          </a:p>
          <a:p>
            <a:pPr lvl="1">
              <a:spcBef>
                <a:spcPct val="50000"/>
              </a:spcBef>
              <a:defRPr/>
            </a:pPr>
            <a:r>
              <a:rPr lang="en-US" b="1" dirty="0">
                <a:solidFill>
                  <a:srgbClr val="FFFF00"/>
                </a:solidFill>
                <a:latin typeface="Times" pitchFamily="2" charset="0"/>
              </a:rPr>
              <a:t>+/- 100 degrees F (Green)                                                              </a:t>
            </a:r>
          </a:p>
          <a:p>
            <a:pPr>
              <a:spcBef>
                <a:spcPct val="50000"/>
              </a:spcBef>
              <a:defRPr/>
            </a:pPr>
            <a:r>
              <a:rPr lang="en-US" b="1" dirty="0">
                <a:solidFill>
                  <a:srgbClr val="FFFF00"/>
                </a:solidFill>
                <a:latin typeface="Times" pitchFamily="2" charset="0"/>
              </a:rPr>
              <a:t>	</a:t>
            </a:r>
            <a:r>
              <a:rPr lang="en-US" b="1" u="sng" dirty="0">
                <a:latin typeface="Times" pitchFamily="2" charset="0"/>
              </a:rPr>
              <a:t>Aggregate – Granite</a:t>
            </a:r>
            <a:r>
              <a:rPr lang="en-US" b="1" dirty="0">
                <a:latin typeface="Times" pitchFamily="2" charset="0"/>
              </a:rPr>
              <a:t>			      </a:t>
            </a:r>
            <a:r>
              <a:rPr lang="en-US" b="1" u="sng" dirty="0">
                <a:latin typeface="Times" pitchFamily="2" charset="0"/>
              </a:rPr>
              <a:t>Portland Cement – 1%</a:t>
            </a:r>
          </a:p>
          <a:p>
            <a:pPr lvl="1">
              <a:spcBef>
                <a:spcPct val="50000"/>
              </a:spcBef>
              <a:defRPr/>
            </a:pPr>
            <a:r>
              <a:rPr lang="en-US" b="1" dirty="0">
                <a:solidFill>
                  <a:srgbClr val="FFFF00"/>
                </a:solidFill>
                <a:latin typeface="Times" pitchFamily="2" charset="0"/>
              </a:rPr>
              <a:t>3/8” to P200’s				              Cohesiveness</a:t>
            </a:r>
          </a:p>
          <a:p>
            <a:pPr>
              <a:spcBef>
                <a:spcPct val="50000"/>
              </a:spcBef>
              <a:defRPr/>
            </a:pPr>
            <a:endParaRPr lang="en-US" sz="1600" i="1" dirty="0">
              <a:solidFill>
                <a:srgbClr val="FFFF00"/>
              </a:solidFill>
              <a:latin typeface="Times" pitchFamily="2" charset="0"/>
            </a:endParaRPr>
          </a:p>
          <a:p>
            <a:pPr>
              <a:spcBef>
                <a:spcPct val="50000"/>
              </a:spcBef>
              <a:defRPr/>
            </a:pPr>
            <a:r>
              <a:rPr lang="en-US" sz="1600" i="1" dirty="0">
                <a:solidFill>
                  <a:srgbClr val="FFFF00"/>
                </a:solidFill>
                <a:latin typeface="Times" pitchFamily="2" charset="0"/>
              </a:rPr>
              <a:t> </a:t>
            </a:r>
            <a:r>
              <a:rPr lang="en-US" sz="1600" i="1" u="sng" dirty="0">
                <a:solidFill>
                  <a:srgbClr val="FFFF00"/>
                </a:solidFill>
                <a:latin typeface="Times" pitchFamily="2" charset="0"/>
              </a:rPr>
              <a:t> </a:t>
            </a:r>
            <a:endParaRPr lang="en-US" sz="1600" i="1" dirty="0">
              <a:solidFill>
                <a:srgbClr val="00B0F0"/>
              </a:solidFill>
              <a:latin typeface="Times" pitchFamily="2" charset="0"/>
            </a:endParaRPr>
          </a:p>
        </p:txBody>
      </p:sp>
      <p:pic>
        <p:nvPicPr>
          <p:cNvPr id="6" name="Picture 5" descr="A document with text and images&#10;&#10;Description automatically generated">
            <a:extLst>
              <a:ext uri="{FF2B5EF4-FFF2-40B4-BE49-F238E27FC236}">
                <a16:creationId xmlns:a16="http://schemas.microsoft.com/office/drawing/2014/main" id="{04BF61FF-4E51-93CA-8FFB-00FB1B2BFE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66865" y="275631"/>
            <a:ext cx="4805729" cy="6277569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5C73ADE-23D7-A840-27CA-4BCD6CB1F007}"/>
              </a:ext>
            </a:extLst>
          </p:cNvPr>
          <p:cNvSpPr txBox="1"/>
          <p:nvPr/>
        </p:nvSpPr>
        <p:spPr>
          <a:xfrm>
            <a:off x="4711849" y="1968649"/>
            <a:ext cx="341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highlight>
                  <a:srgbClr val="000000"/>
                </a:highlight>
              </a:rPr>
              <a:t>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624D62C-0859-439E-FF5E-33EB087B79A9}"/>
              </a:ext>
            </a:extLst>
          </p:cNvPr>
          <p:cNvSpPr txBox="1"/>
          <p:nvPr/>
        </p:nvSpPr>
        <p:spPr>
          <a:xfrm>
            <a:off x="4549242" y="1709338"/>
            <a:ext cx="341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highlight>
                  <a:srgbClr val="000000"/>
                </a:highlight>
              </a:rPr>
              <a:t>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95419FD-4D4B-072A-F0A4-389EDF59840F}"/>
              </a:ext>
            </a:extLst>
          </p:cNvPr>
          <p:cNvSpPr txBox="1"/>
          <p:nvPr/>
        </p:nvSpPr>
        <p:spPr>
          <a:xfrm>
            <a:off x="845449" y="1885690"/>
            <a:ext cx="341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highlight>
                  <a:srgbClr val="000000"/>
                </a:highlight>
              </a:rPr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3850681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6399000" advClick="0"/>
    </mc:Choice>
    <mc:Fallback xmlns="">
      <p:transition spd="slow" advClick="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813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5415"/>
            <a:ext cx="12192000" cy="7295586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88130" name="Text Box 3"/>
          <p:cNvSpPr txBox="1">
            <a:spLocks noChangeArrowheads="1"/>
          </p:cNvSpPr>
          <p:nvPr/>
        </p:nvSpPr>
        <p:spPr bwMode="auto">
          <a:xfrm>
            <a:off x="1493703" y="257503"/>
            <a:ext cx="9144000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3600" i="1" u="sng">
                <a:solidFill>
                  <a:srgbClr val="FFFF00"/>
                </a:solidFill>
                <a:latin typeface="Book Antiqua" panose="02040602050305030304" pitchFamily="18" charset="0"/>
              </a:rPr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82FEB97-B957-9D13-ED48-E856C04A74EC}"/>
              </a:ext>
            </a:extLst>
          </p:cNvPr>
          <p:cNvSpPr txBox="1"/>
          <p:nvPr/>
        </p:nvSpPr>
        <p:spPr>
          <a:xfrm>
            <a:off x="6096000" y="2302933"/>
            <a:ext cx="4988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highlight>
                  <a:srgbClr val="000000"/>
                </a:highlight>
              </a:rPr>
              <a:t>pp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BB8AA5D-5CEA-82F8-FA5B-A1703905A573}"/>
              </a:ext>
            </a:extLst>
          </p:cNvPr>
          <p:cNvSpPr txBox="1"/>
          <p:nvPr/>
        </p:nvSpPr>
        <p:spPr>
          <a:xfrm>
            <a:off x="4826644" y="2672265"/>
            <a:ext cx="439837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1125C7-B3D5-55C3-9F01-344115AEAAB3}"/>
              </a:ext>
            </a:extLst>
          </p:cNvPr>
          <p:cNvSpPr txBox="1"/>
          <p:nvPr/>
        </p:nvSpPr>
        <p:spPr>
          <a:xfrm>
            <a:off x="6119149" y="2613570"/>
            <a:ext cx="439837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0123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6399000" advClick="0"/>
    </mc:Choice>
    <mc:Fallback xmlns="">
      <p:transition spd="slow" advClick="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1442" name="Text Box 3"/>
          <p:cNvSpPr txBox="1">
            <a:spLocks noChangeArrowheads="1"/>
          </p:cNvSpPr>
          <p:nvPr/>
        </p:nvSpPr>
        <p:spPr bwMode="auto">
          <a:xfrm>
            <a:off x="3812407" y="282186"/>
            <a:ext cx="4722023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u="sng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Micro Surfacing – Prep Work</a:t>
            </a:r>
          </a:p>
        </p:txBody>
      </p:sp>
      <p:sp>
        <p:nvSpPr>
          <p:cNvPr id="701444" name="TextBox 1"/>
          <p:cNvSpPr txBox="1">
            <a:spLocks noChangeArrowheads="1"/>
          </p:cNvSpPr>
          <p:nvPr/>
        </p:nvSpPr>
        <p:spPr bwMode="auto">
          <a:xfrm>
            <a:off x="8055429" y="1247028"/>
            <a:ext cx="350556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marL="0" indent="0">
              <a:spcBef>
                <a:spcPct val="50000"/>
              </a:spcBef>
              <a:buNone/>
            </a:pPr>
            <a:r>
              <a:rPr lang="en-US" altLang="en-US" sz="2800" b="1" i="1">
                <a:solidFill>
                  <a:srgbClr val="FFFF00"/>
                </a:solidFill>
                <a:latin typeface="Book Antiqua" panose="02040602050305030304" pitchFamily="18" charset="0"/>
              </a:rPr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81A9773-A04B-F64A-8D78-AF7F73FF3A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758" y="3506524"/>
            <a:ext cx="3520435" cy="3044689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39EBC21-CE92-D08E-FEB8-31EDEDC9F2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646168" y="458569"/>
            <a:ext cx="2975287" cy="2785717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893769EA-115A-1E53-F27B-8BC1197EBDE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1591" y="2985067"/>
            <a:ext cx="4028818" cy="3560343"/>
          </a:xfrm>
          <a:prstGeom prst="rect">
            <a:avLst/>
          </a:prstGeom>
          <a:noFill/>
          <a:ln w="12700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8E86DEA-B6FE-6718-FED5-4E034A93B36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6807" y="3506524"/>
            <a:ext cx="3520435" cy="3038886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</p:pic>
      <p:pic>
        <p:nvPicPr>
          <p:cNvPr id="6" name="Picture 2">
            <a:extLst>
              <a:ext uri="{FF2B5EF4-FFF2-40B4-BE49-F238E27FC236}">
                <a16:creationId xmlns:a16="http://schemas.microsoft.com/office/drawing/2014/main" id="{58F8BB62-1DB9-738F-897E-4768D20B7D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3528" y="363784"/>
            <a:ext cx="2626991" cy="2894107"/>
          </a:xfrm>
          <a:prstGeom prst="rect">
            <a:avLst/>
          </a:prstGeom>
          <a:noFill/>
          <a:ln w="12700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D004856-6140-FA97-C649-AB3CAFDD48F5}"/>
              </a:ext>
            </a:extLst>
          </p:cNvPr>
          <p:cNvSpPr txBox="1"/>
          <p:nvPr/>
        </p:nvSpPr>
        <p:spPr>
          <a:xfrm>
            <a:off x="4361062" y="835121"/>
            <a:ext cx="3639137" cy="19538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Thermoplastic Removal</a:t>
            </a:r>
          </a:p>
          <a:p>
            <a:pPr algn="ctr">
              <a:lnSpc>
                <a:spcPct val="150000"/>
              </a:lnSpc>
            </a:pPr>
            <a:r>
              <a:rPr lang="en-US" sz="28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Crack Seal</a:t>
            </a:r>
          </a:p>
          <a:p>
            <a:pPr algn="ctr">
              <a:lnSpc>
                <a:spcPct val="150000"/>
              </a:lnSpc>
            </a:pPr>
            <a:r>
              <a:rPr lang="en-US" sz="28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Asphalt Failure Repair</a:t>
            </a:r>
          </a:p>
        </p:txBody>
      </p:sp>
    </p:spTree>
    <p:extLst>
      <p:ext uri="{BB962C8B-B14F-4D97-AF65-F5344CB8AC3E}">
        <p14:creationId xmlns:p14="http://schemas.microsoft.com/office/powerpoint/2010/main" val="255428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6399000" advClick="0"/>
    </mc:Choice>
    <mc:Fallback xmlns="">
      <p:transition spd="slow" advClick="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4083050" cy="6858000"/>
            <a:chOff x="0" y="0"/>
            <a:chExt cx="408305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4082796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31634" y="3236366"/>
              <a:ext cx="3211322" cy="238721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510537" y="1630188"/>
            <a:ext cx="3329940" cy="42938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356235" algn="just">
              <a:lnSpc>
                <a:spcPct val="100000"/>
              </a:lnSpc>
              <a:spcBef>
                <a:spcPts val="105"/>
              </a:spcBef>
            </a:pPr>
            <a:r>
              <a:rPr sz="2000" dirty="0">
                <a:solidFill>
                  <a:srgbClr val="F1F1F1"/>
                </a:solidFill>
                <a:latin typeface="Arial"/>
                <a:cs typeface="Arial"/>
              </a:rPr>
              <a:t>Project</a:t>
            </a:r>
            <a:r>
              <a:rPr sz="2000" spc="-50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1F1F1"/>
                </a:solidFill>
                <a:latin typeface="Arial"/>
                <a:cs typeface="Arial"/>
              </a:rPr>
              <a:t>Notification</a:t>
            </a:r>
            <a:r>
              <a:rPr sz="2000" spc="-45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F1F1F1"/>
                </a:solidFill>
                <a:latin typeface="Arial"/>
                <a:cs typeface="Arial"/>
              </a:rPr>
              <a:t>mailed </a:t>
            </a:r>
            <a:r>
              <a:rPr sz="2000" dirty="0">
                <a:solidFill>
                  <a:srgbClr val="F1F1F1"/>
                </a:solidFill>
                <a:latin typeface="Arial"/>
                <a:cs typeface="Arial"/>
              </a:rPr>
              <a:t>well</a:t>
            </a:r>
            <a:r>
              <a:rPr sz="2000" spc="-10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1F1F1"/>
                </a:solidFill>
                <a:latin typeface="Arial"/>
                <a:cs typeface="Arial"/>
              </a:rPr>
              <a:t>in</a:t>
            </a:r>
            <a:r>
              <a:rPr sz="2000" spc="-10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1F1F1"/>
                </a:solidFill>
                <a:latin typeface="Arial"/>
                <a:cs typeface="Arial"/>
              </a:rPr>
              <a:t>advance</a:t>
            </a:r>
            <a:r>
              <a:rPr sz="2000" spc="-35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1F1F1"/>
                </a:solidFill>
                <a:latin typeface="Arial"/>
                <a:cs typeface="Arial"/>
              </a:rPr>
              <a:t>of</a:t>
            </a:r>
            <a:r>
              <a:rPr sz="2000" spc="-15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1F1F1"/>
                </a:solidFill>
                <a:latin typeface="Arial"/>
                <a:cs typeface="Arial"/>
              </a:rPr>
              <a:t>all</a:t>
            </a:r>
            <a:r>
              <a:rPr sz="2000" spc="-5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2000" spc="-20" dirty="0">
                <a:solidFill>
                  <a:srgbClr val="F1F1F1"/>
                </a:solidFill>
                <a:latin typeface="Arial"/>
                <a:cs typeface="Arial"/>
              </a:rPr>
              <a:t>work </a:t>
            </a:r>
            <a:r>
              <a:rPr sz="2000" spc="-10" dirty="0">
                <a:solidFill>
                  <a:srgbClr val="F1F1F1"/>
                </a:solidFill>
                <a:latin typeface="Arial"/>
                <a:cs typeface="Arial"/>
              </a:rPr>
              <a:t>commencing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05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sz="2000" dirty="0">
                <a:solidFill>
                  <a:srgbClr val="F1F1F1"/>
                </a:solidFill>
                <a:latin typeface="Arial"/>
                <a:cs typeface="Arial"/>
              </a:rPr>
              <a:t>Signs</a:t>
            </a:r>
            <a:r>
              <a:rPr sz="2000" spc="-10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1F1F1"/>
                </a:solidFill>
                <a:latin typeface="Arial"/>
                <a:cs typeface="Arial"/>
              </a:rPr>
              <a:t>and</a:t>
            </a:r>
            <a:r>
              <a:rPr sz="2000" spc="-35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1F1F1"/>
                </a:solidFill>
                <a:latin typeface="Arial"/>
                <a:cs typeface="Arial"/>
              </a:rPr>
              <a:t>Notices</a:t>
            </a:r>
            <a:r>
              <a:rPr sz="2000" spc="-20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F1F1F1"/>
                </a:solidFill>
                <a:latin typeface="Arial"/>
                <a:cs typeface="Arial"/>
              </a:rPr>
              <a:t>several </a:t>
            </a:r>
            <a:r>
              <a:rPr sz="2000" dirty="0">
                <a:solidFill>
                  <a:srgbClr val="F1F1F1"/>
                </a:solidFill>
                <a:latin typeface="Arial"/>
                <a:cs typeface="Arial"/>
              </a:rPr>
              <a:t>days</a:t>
            </a:r>
            <a:r>
              <a:rPr sz="2000" spc="-20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1F1F1"/>
                </a:solidFill>
                <a:latin typeface="Arial"/>
                <a:cs typeface="Arial"/>
              </a:rPr>
              <a:t>before</a:t>
            </a:r>
            <a:r>
              <a:rPr sz="2000" spc="-35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1F1F1"/>
                </a:solidFill>
                <a:latin typeface="Arial"/>
                <a:cs typeface="Arial"/>
              </a:rPr>
              <a:t>slurry</a:t>
            </a:r>
            <a:r>
              <a:rPr sz="2000" spc="-40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F1F1F1"/>
                </a:solidFill>
                <a:latin typeface="Arial"/>
                <a:cs typeface="Arial"/>
              </a:rPr>
              <a:t>application begins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050">
              <a:latin typeface="Arial"/>
              <a:cs typeface="Arial"/>
            </a:endParaRPr>
          </a:p>
          <a:p>
            <a:pPr marL="12700" marR="288290">
              <a:lnSpc>
                <a:spcPct val="100000"/>
              </a:lnSpc>
            </a:pPr>
            <a:r>
              <a:rPr sz="2000" dirty="0">
                <a:solidFill>
                  <a:srgbClr val="F1F1F1"/>
                </a:solidFill>
                <a:latin typeface="Arial"/>
                <a:cs typeface="Arial"/>
              </a:rPr>
              <a:t>No</a:t>
            </a:r>
            <a:r>
              <a:rPr sz="2000" spc="-20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1F1F1"/>
                </a:solidFill>
                <a:latin typeface="Arial"/>
                <a:cs typeface="Arial"/>
              </a:rPr>
              <a:t>Parking</a:t>
            </a:r>
            <a:r>
              <a:rPr sz="2000" spc="-20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1F1F1"/>
                </a:solidFill>
                <a:latin typeface="Arial"/>
                <a:cs typeface="Arial"/>
              </a:rPr>
              <a:t>signs</a:t>
            </a:r>
            <a:r>
              <a:rPr sz="2000" spc="-25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1F1F1"/>
                </a:solidFill>
                <a:latin typeface="Arial"/>
                <a:cs typeface="Arial"/>
              </a:rPr>
              <a:t>posted</a:t>
            </a:r>
            <a:r>
              <a:rPr sz="2000" spc="-30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2000" spc="-25" dirty="0">
                <a:solidFill>
                  <a:srgbClr val="F1F1F1"/>
                </a:solidFill>
                <a:latin typeface="Arial"/>
                <a:cs typeface="Arial"/>
              </a:rPr>
              <a:t>in </a:t>
            </a:r>
            <a:r>
              <a:rPr sz="2000" spc="-10" dirty="0">
                <a:solidFill>
                  <a:srgbClr val="F1F1F1"/>
                </a:solidFill>
                <a:latin typeface="Arial"/>
                <a:cs typeface="Arial"/>
              </a:rPr>
              <a:t>advance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050">
              <a:latin typeface="Arial"/>
              <a:cs typeface="Arial"/>
            </a:endParaRPr>
          </a:p>
          <a:p>
            <a:pPr marL="12700" marR="171450">
              <a:lnSpc>
                <a:spcPct val="100000"/>
              </a:lnSpc>
              <a:spcBef>
                <a:spcPts val="5"/>
              </a:spcBef>
            </a:pPr>
            <a:r>
              <a:rPr sz="2000" dirty="0">
                <a:solidFill>
                  <a:srgbClr val="F1F1F1"/>
                </a:solidFill>
                <a:latin typeface="Arial"/>
                <a:cs typeface="Arial"/>
              </a:rPr>
              <a:t>Community</a:t>
            </a:r>
            <a:r>
              <a:rPr sz="2000" spc="-40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1F1F1"/>
                </a:solidFill>
                <a:latin typeface="Arial"/>
                <a:cs typeface="Arial"/>
              </a:rPr>
              <a:t>groups</a:t>
            </a:r>
            <a:r>
              <a:rPr sz="2000" spc="-40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2000" spc="-25" dirty="0">
                <a:solidFill>
                  <a:srgbClr val="F1F1F1"/>
                </a:solidFill>
                <a:latin typeface="Arial"/>
                <a:cs typeface="Arial"/>
              </a:rPr>
              <a:t>and </a:t>
            </a:r>
            <a:r>
              <a:rPr sz="2000" dirty="0">
                <a:solidFill>
                  <a:srgbClr val="F1F1F1"/>
                </a:solidFill>
                <a:latin typeface="Arial"/>
                <a:cs typeface="Arial"/>
              </a:rPr>
              <a:t>website</a:t>
            </a:r>
            <a:r>
              <a:rPr sz="2000" spc="-40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1F1F1"/>
                </a:solidFill>
                <a:latin typeface="Arial"/>
                <a:cs typeface="Arial"/>
              </a:rPr>
              <a:t>updated</a:t>
            </a:r>
            <a:r>
              <a:rPr sz="2000" spc="-35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F1F1F1"/>
                </a:solidFill>
                <a:latin typeface="Arial"/>
                <a:cs typeface="Arial"/>
              </a:rPr>
              <a:t>throughout </a:t>
            </a:r>
            <a:r>
              <a:rPr sz="2000" dirty="0">
                <a:solidFill>
                  <a:srgbClr val="F1F1F1"/>
                </a:solidFill>
                <a:latin typeface="Arial"/>
                <a:cs typeface="Arial"/>
              </a:rPr>
              <a:t>the</a:t>
            </a:r>
            <a:r>
              <a:rPr sz="2000" spc="-20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F1F1F1"/>
                </a:solidFill>
                <a:latin typeface="Arial"/>
                <a:cs typeface="Arial"/>
              </a:rPr>
              <a:t>project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555807" y="716280"/>
            <a:ext cx="11569700" cy="5998845"/>
            <a:chOff x="555807" y="716280"/>
            <a:chExt cx="11569700" cy="5998845"/>
          </a:xfrm>
        </p:grpSpPr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566159" y="716280"/>
              <a:ext cx="2171700" cy="1700784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55807" y="798461"/>
              <a:ext cx="1956811" cy="338429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565647" y="4337316"/>
              <a:ext cx="4178807" cy="25449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744456" y="4337316"/>
              <a:ext cx="184416" cy="237742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294376" y="4337316"/>
              <a:ext cx="271272" cy="159865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9575292" y="897636"/>
              <a:ext cx="2549652" cy="1947672"/>
            </a:xfrm>
            <a:prstGeom prst="rect">
              <a:avLst/>
            </a:prstGeom>
          </p:spPr>
        </p:pic>
      </p:grpSp>
      <p:grpSp>
        <p:nvGrpSpPr>
          <p:cNvPr id="13" name="object 13"/>
          <p:cNvGrpSpPr/>
          <p:nvPr/>
        </p:nvGrpSpPr>
        <p:grpSpPr>
          <a:xfrm>
            <a:off x="3652278" y="24383"/>
            <a:ext cx="8540115" cy="6734809"/>
            <a:chOff x="3652278" y="24383"/>
            <a:chExt cx="8540115" cy="6734809"/>
          </a:xfrm>
        </p:grpSpPr>
        <p:pic>
          <p:nvPicPr>
            <p:cNvPr id="14" name="object 14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853939" y="24383"/>
              <a:ext cx="6044184" cy="873252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877453" y="2417063"/>
              <a:ext cx="99930" cy="326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0774679" y="2845307"/>
              <a:ext cx="105809" cy="205739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977383" y="134112"/>
              <a:ext cx="5797295" cy="4203192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10898123" y="3051048"/>
              <a:ext cx="1293876" cy="3400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10774679" y="3051048"/>
              <a:ext cx="123444" cy="181749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9744455" y="4656531"/>
              <a:ext cx="2447544" cy="2102088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9928859" y="4591812"/>
              <a:ext cx="129641" cy="105991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9928859" y="4482083"/>
              <a:ext cx="143065" cy="109728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9744455" y="3051048"/>
              <a:ext cx="1030224" cy="1431035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928859" y="3151646"/>
              <a:ext cx="2263140" cy="3518749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3742943" y="2743200"/>
              <a:ext cx="339851" cy="319276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4082795" y="2743200"/>
              <a:ext cx="771143" cy="349669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4082795" y="4225620"/>
              <a:ext cx="1211579" cy="171034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3742943" y="3236366"/>
              <a:ext cx="84632" cy="238721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4853939" y="2743200"/>
              <a:ext cx="123444" cy="906310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5162016" y="4482083"/>
              <a:ext cx="132359" cy="109728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4977383" y="2743200"/>
              <a:ext cx="588263" cy="1738883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3819080" y="2977972"/>
              <a:ext cx="263715" cy="1247648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4082795" y="2820365"/>
              <a:ext cx="1211579" cy="2898000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30" cstate="print"/>
            <a:stretch>
              <a:fillRect/>
            </a:stretch>
          </p:blipFill>
          <p:spPr>
            <a:xfrm>
              <a:off x="4853939" y="3092869"/>
              <a:ext cx="332409" cy="1498942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31" cstate="print"/>
            <a:stretch>
              <a:fillRect/>
            </a:stretch>
          </p:blipFill>
          <p:spPr>
            <a:xfrm>
              <a:off x="4977383" y="3649522"/>
              <a:ext cx="184632" cy="832561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32" cstate="print"/>
            <a:stretch>
              <a:fillRect/>
            </a:stretch>
          </p:blipFill>
          <p:spPr>
            <a:xfrm>
              <a:off x="3652278" y="797115"/>
              <a:ext cx="2000005" cy="1538668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33" cstate="print"/>
            <a:stretch>
              <a:fillRect/>
            </a:stretch>
          </p:blipFill>
          <p:spPr>
            <a:xfrm>
              <a:off x="5294375" y="4591812"/>
              <a:ext cx="4450080" cy="2122932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34" cstate="print"/>
            <a:stretch>
              <a:fillRect/>
            </a:stretch>
          </p:blipFill>
          <p:spPr>
            <a:xfrm>
              <a:off x="9835832" y="5651728"/>
              <a:ext cx="93027" cy="771994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35" cstate="print"/>
            <a:stretch>
              <a:fillRect/>
            </a:stretch>
          </p:blipFill>
          <p:spPr>
            <a:xfrm>
              <a:off x="5294375" y="5078946"/>
              <a:ext cx="93878" cy="44414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36" cstate="print"/>
            <a:stretch>
              <a:fillRect/>
            </a:stretch>
          </p:blipFill>
          <p:spPr>
            <a:xfrm>
              <a:off x="5347715" y="4352543"/>
              <a:ext cx="4527803" cy="2270759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37" cstate="print"/>
            <a:stretch>
              <a:fillRect/>
            </a:stretch>
          </p:blipFill>
          <p:spPr>
            <a:xfrm>
              <a:off x="9654835" y="924306"/>
              <a:ext cx="2443895" cy="1841422"/>
            </a:xfrm>
            <a:prstGeom prst="rect">
              <a:avLst/>
            </a:prstGeom>
          </p:spPr>
        </p:pic>
      </p:grpSp>
    </p:spTree>
  </p:cSld>
  <p:clrMapOvr>
    <a:masterClrMapping/>
  </p:clrMapOvr>
  <p:transition spd="med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038600" y="0"/>
            <a:ext cx="8153400" cy="6857998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529590" y="2302510"/>
            <a:ext cx="3206115" cy="2491067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5"/>
              </a:spcBef>
              <a:buFont typeface="Arial" panose="020B0604020202020204" pitchFamily="34" charset="0"/>
              <a:buChar char="•"/>
            </a:pP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Lanes</a:t>
            </a:r>
            <a:r>
              <a:rPr sz="20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will be</a:t>
            </a:r>
            <a:r>
              <a:rPr sz="2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clearly</a:t>
            </a:r>
            <a:r>
              <a:rPr sz="2000" spc="-10" dirty="0">
                <a:solidFill>
                  <a:srgbClr val="FFFFFF"/>
                </a:solidFill>
                <a:latin typeface="Arial"/>
                <a:cs typeface="Arial"/>
              </a:rPr>
              <a:t> defined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by</a:t>
            </a:r>
            <a:r>
              <a:rPr sz="200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traffic</a:t>
            </a:r>
            <a:r>
              <a:rPr sz="200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"/>
                <a:cs typeface="Arial"/>
              </a:rPr>
              <a:t>cones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050" dirty="0">
              <a:latin typeface="Arial"/>
              <a:cs typeface="Arial"/>
            </a:endParaRPr>
          </a:p>
          <a:p>
            <a:pPr marL="355600" marR="262255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When</a:t>
            </a:r>
            <a:r>
              <a:rPr sz="20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2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doubt,</a:t>
            </a:r>
            <a:r>
              <a:rPr sz="20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2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"/>
                <a:cs typeface="Arial"/>
              </a:rPr>
              <a:t>darker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lane</a:t>
            </a:r>
            <a:r>
              <a:rPr sz="20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will</a:t>
            </a:r>
            <a:r>
              <a:rPr sz="2000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be</a:t>
            </a:r>
            <a:r>
              <a:rPr sz="20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2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travel</a:t>
            </a:r>
            <a:r>
              <a:rPr sz="20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Arial"/>
                <a:cs typeface="Arial"/>
              </a:rPr>
              <a:t>lane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050" dirty="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Drive</a:t>
            </a:r>
            <a:r>
              <a:rPr sz="20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en-US" sz="2000" spc="-10" dirty="0">
                <a:solidFill>
                  <a:srgbClr val="FFFFFF"/>
                </a:solidFill>
                <a:latin typeface="Arial"/>
                <a:cs typeface="Arial"/>
              </a:rPr>
              <a:t>C</a:t>
            </a:r>
            <a:r>
              <a:rPr sz="2000" spc="-10" dirty="0">
                <a:solidFill>
                  <a:srgbClr val="FFFFFF"/>
                </a:solidFill>
                <a:latin typeface="Arial"/>
                <a:cs typeface="Arial"/>
              </a:rPr>
              <a:t>onservatively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1219DDA-15FD-0A1C-F57F-45E2E218088F}"/>
              </a:ext>
            </a:extLst>
          </p:cNvPr>
          <p:cNvSpPr txBox="1"/>
          <p:nvPr/>
        </p:nvSpPr>
        <p:spPr>
          <a:xfrm>
            <a:off x="878136" y="554319"/>
            <a:ext cx="250902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Micro Surfacing</a:t>
            </a:r>
          </a:p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Installation</a:t>
            </a:r>
          </a:p>
        </p:txBody>
      </p:sp>
    </p:spTree>
  </p:cSld>
  <p:clrMapOvr>
    <a:masterClrMapping/>
  </p:clrMapOvr>
  <p:transition spd="med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90004" y="2345029"/>
            <a:ext cx="45719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picture containing tree, outdoor, ramp&#10;&#10;Description automatically generated">
            <a:extLst>
              <a:ext uri="{FF2B5EF4-FFF2-40B4-BE49-F238E27FC236}">
                <a16:creationId xmlns:a16="http://schemas.microsoft.com/office/drawing/2014/main" id="{FC6D6EC5-6449-95C4-58EC-BB6F0B6850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5817671" y="608404"/>
            <a:ext cx="6546267" cy="5623747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DD3B748-5BFF-260A-B17E-C6920B0ADD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322" y="192863"/>
            <a:ext cx="5435442" cy="6500548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3393327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6399000" advClick="0"/>
    </mc:Choice>
    <mc:Fallback xmlns="">
      <p:transition spd="slow" advClick="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038600" y="0"/>
            <a:ext cx="8153400" cy="6858000"/>
            <a:chOff x="4038600" y="0"/>
            <a:chExt cx="81534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135111" y="0"/>
              <a:ext cx="4056888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943088" y="0"/>
              <a:ext cx="4248911" cy="685799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038600" y="0"/>
              <a:ext cx="4096511" cy="6857998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466625" y="2011565"/>
            <a:ext cx="3288665" cy="3399007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48895" indent="-342900">
              <a:lnSpc>
                <a:spcPct val="100000"/>
              </a:lnSpc>
              <a:spcBef>
                <a:spcPts val="105"/>
              </a:spcBef>
              <a:buFont typeface="Arial" panose="020B0604020202020204" pitchFamily="34" charset="0"/>
              <a:buChar char="•"/>
            </a:pP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Some</a:t>
            </a:r>
            <a:r>
              <a:rPr sz="20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cul-de-sacs</a:t>
            </a:r>
            <a:r>
              <a:rPr sz="2000" spc="-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may</a:t>
            </a:r>
            <a:r>
              <a:rPr sz="2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Arial"/>
                <a:cs typeface="Arial"/>
              </a:rPr>
              <a:t>need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2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be</a:t>
            </a:r>
            <a:r>
              <a:rPr sz="20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done</a:t>
            </a:r>
            <a:r>
              <a:rPr sz="20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all</a:t>
            </a:r>
            <a:r>
              <a:rPr sz="2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at</a:t>
            </a:r>
            <a:r>
              <a:rPr sz="20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Arial"/>
                <a:cs typeface="Arial"/>
              </a:rPr>
              <a:t>once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000" dirty="0">
              <a:latin typeface="Arial"/>
              <a:cs typeface="Arial"/>
            </a:endParaRPr>
          </a:p>
          <a:p>
            <a:pPr marL="355600" marR="508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Residents</a:t>
            </a:r>
            <a:r>
              <a:rPr sz="2000" spc="-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in the</a:t>
            </a:r>
            <a:r>
              <a:rPr sz="2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circle</a:t>
            </a:r>
            <a:r>
              <a:rPr sz="20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will </a:t>
            </a:r>
            <a:r>
              <a:rPr sz="2000" spc="-25" dirty="0">
                <a:solidFill>
                  <a:srgbClr val="FFFFFF"/>
                </a:solidFill>
                <a:latin typeface="Arial"/>
                <a:cs typeface="Arial"/>
              </a:rPr>
              <a:t>be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notified</a:t>
            </a:r>
            <a:r>
              <a:rPr sz="20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2000" spc="-20" dirty="0">
                <a:solidFill>
                  <a:srgbClr val="FFFFFF"/>
                </a:solidFill>
                <a:latin typeface="Arial"/>
                <a:cs typeface="Arial"/>
              </a:rPr>
              <a:t> make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arrangements</a:t>
            </a:r>
            <a:r>
              <a:rPr sz="2000" spc="-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20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Arial"/>
                <a:cs typeface="Arial"/>
              </a:rPr>
              <a:t>move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vehicles</a:t>
            </a:r>
            <a:r>
              <a:rPr sz="20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if</a:t>
            </a:r>
            <a:r>
              <a:rPr sz="2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"/>
                <a:cs typeface="Arial"/>
              </a:rPr>
              <a:t>necessary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000" dirty="0">
              <a:latin typeface="Arial"/>
              <a:cs typeface="Arial"/>
            </a:endParaRPr>
          </a:p>
          <a:p>
            <a:pPr marL="355600" marR="59182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TIP:</a:t>
            </a:r>
            <a:r>
              <a:rPr sz="20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Crew</a:t>
            </a:r>
            <a:r>
              <a:rPr sz="20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will</a:t>
            </a:r>
            <a:r>
              <a:rPr sz="2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"/>
                <a:cs typeface="Arial"/>
              </a:rPr>
              <a:t>notify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residents</a:t>
            </a:r>
            <a:r>
              <a:rPr sz="2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if</a:t>
            </a:r>
            <a:r>
              <a:rPr sz="20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35" dirty="0">
                <a:solidFill>
                  <a:srgbClr val="FFFFFF"/>
                </a:solidFill>
                <a:latin typeface="Arial"/>
                <a:cs typeface="Arial"/>
              </a:rPr>
              <a:t>so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E1F1A92-81A6-561C-8ACA-B591B758D6C1}"/>
              </a:ext>
            </a:extLst>
          </p:cNvPr>
          <p:cNvSpPr txBox="1"/>
          <p:nvPr/>
        </p:nvSpPr>
        <p:spPr>
          <a:xfrm>
            <a:off x="878136" y="554319"/>
            <a:ext cx="250902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Micro Surfacing</a:t>
            </a:r>
          </a:p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Installation</a:t>
            </a:r>
          </a:p>
        </p:txBody>
      </p:sp>
    </p:spTree>
  </p:cSld>
  <p:clrMapOvr>
    <a:masterClrMapping/>
  </p:clrMapOvr>
  <p:transition spd="med"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038600" y="0"/>
            <a:ext cx="8153400" cy="6858000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466625" y="2259838"/>
            <a:ext cx="3133725" cy="2022990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L="355600" marR="5080" indent="-342900">
              <a:lnSpc>
                <a:spcPts val="2160"/>
              </a:lnSpc>
              <a:spcBef>
                <a:spcPts val="375"/>
              </a:spcBef>
              <a:buFont typeface="Arial" panose="020B0604020202020204" pitchFamily="34" charset="0"/>
              <a:buChar char="•"/>
            </a:pP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Please</a:t>
            </a:r>
            <a:r>
              <a:rPr sz="20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follow</a:t>
            </a:r>
            <a:r>
              <a:rPr sz="2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direction</a:t>
            </a:r>
            <a:r>
              <a:rPr sz="20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Arial"/>
                <a:cs typeface="Arial"/>
              </a:rPr>
              <a:t>from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traffic</a:t>
            </a:r>
            <a:r>
              <a:rPr sz="2000" spc="-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"/>
                <a:cs typeface="Arial"/>
              </a:rPr>
              <a:t>control</a:t>
            </a:r>
            <a:endParaRPr sz="2000" dirty="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1890"/>
              </a:spcBef>
              <a:buFont typeface="Arial" panose="020B0604020202020204" pitchFamily="34" charset="0"/>
              <a:buChar char="•"/>
            </a:pP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Pay</a:t>
            </a:r>
            <a:r>
              <a:rPr sz="20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attention</a:t>
            </a:r>
            <a:r>
              <a:rPr sz="20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20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road</a:t>
            </a:r>
            <a:r>
              <a:rPr sz="20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Arial"/>
                <a:cs typeface="Arial"/>
              </a:rPr>
              <a:t>signs</a:t>
            </a:r>
            <a:endParaRPr lang="en-US" sz="2000" spc="-20" dirty="0">
              <a:solidFill>
                <a:srgbClr val="FFFFFF"/>
              </a:solidFill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1890"/>
              </a:spcBef>
              <a:buFont typeface="Arial" panose="020B0604020202020204" pitchFamily="34" charset="0"/>
              <a:buChar char="•"/>
            </a:pPr>
            <a:r>
              <a:rPr lang="en-US" sz="2000" spc="-20" dirty="0">
                <a:solidFill>
                  <a:srgbClr val="FFFFFF"/>
                </a:solidFill>
                <a:latin typeface="Arial"/>
                <a:cs typeface="Arial"/>
              </a:rPr>
              <a:t>Please drive slow.</a:t>
            </a:r>
            <a:endParaRPr sz="2000" dirty="0">
              <a:latin typeface="Arial"/>
              <a:cs typeface="Arial"/>
            </a:endParaRPr>
          </a:p>
        </p:txBody>
      </p:sp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70096" y="796239"/>
            <a:ext cx="3285128" cy="429069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038600" y="0"/>
            <a:ext cx="8153318" cy="685800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0" y="0"/>
            <a:ext cx="4038600" cy="6858000"/>
            <a:chOff x="0" y="0"/>
            <a:chExt cx="4038600" cy="685800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2697480" cy="257555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691384" y="0"/>
              <a:ext cx="1347203" cy="557783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0" y="2569464"/>
              <a:ext cx="2697480" cy="428853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2691384" y="5571744"/>
              <a:ext cx="1347203" cy="1286256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466625" y="1631950"/>
            <a:ext cx="3169285" cy="3379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280035">
              <a:lnSpc>
                <a:spcPct val="100000"/>
              </a:lnSpc>
              <a:spcBef>
                <a:spcPts val="105"/>
              </a:spcBef>
            </a:pP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Surface</a:t>
            </a:r>
            <a:r>
              <a:rPr sz="200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"fines"</a:t>
            </a:r>
            <a:r>
              <a:rPr sz="20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ravel</a:t>
            </a:r>
            <a:r>
              <a:rPr sz="2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25" dirty="0">
                <a:solidFill>
                  <a:srgbClr val="FFFFFF"/>
                </a:solidFill>
                <a:latin typeface="Arial"/>
                <a:cs typeface="Arial"/>
              </a:rPr>
              <a:t>off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during</a:t>
            </a:r>
            <a:r>
              <a:rPr sz="20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wear-in</a:t>
            </a:r>
            <a:r>
              <a:rPr sz="20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2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"/>
                <a:cs typeface="Arial"/>
              </a:rPr>
              <a:t>curing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05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Streets</a:t>
            </a:r>
            <a:r>
              <a:rPr sz="20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are</a:t>
            </a:r>
            <a:r>
              <a:rPr sz="20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swept</a:t>
            </a:r>
            <a:r>
              <a:rPr sz="20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about</a:t>
            </a:r>
            <a:r>
              <a:rPr sz="20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25" dirty="0">
                <a:solidFill>
                  <a:srgbClr val="FFFFFF"/>
                </a:solidFill>
                <a:latin typeface="Arial"/>
                <a:cs typeface="Arial"/>
              </a:rPr>
              <a:t>two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weeks</a:t>
            </a:r>
            <a:r>
              <a:rPr sz="20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after</a:t>
            </a:r>
            <a:r>
              <a:rPr sz="20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"/>
                <a:cs typeface="Arial"/>
              </a:rPr>
              <a:t>treatment,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sanding</a:t>
            </a:r>
            <a:r>
              <a:rPr sz="20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swept</a:t>
            </a:r>
            <a:r>
              <a:rPr sz="20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"/>
                <a:cs typeface="Arial"/>
              </a:rPr>
              <a:t>earlier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050">
              <a:latin typeface="Arial"/>
              <a:cs typeface="Arial"/>
            </a:endParaRPr>
          </a:p>
          <a:p>
            <a:pPr marL="12700" marR="208915">
              <a:lnSpc>
                <a:spcPct val="100000"/>
              </a:lnSpc>
            </a:pP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Monitored</a:t>
            </a:r>
            <a:r>
              <a:rPr sz="200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for</a:t>
            </a:r>
            <a:r>
              <a:rPr sz="20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"/>
                <a:cs typeface="Arial"/>
              </a:rPr>
              <a:t>several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weeks</a:t>
            </a:r>
            <a:r>
              <a:rPr sz="20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2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then</a:t>
            </a:r>
            <a:r>
              <a:rPr sz="2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"/>
                <a:cs typeface="Arial"/>
              </a:rPr>
              <a:t>inspected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200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ensure</a:t>
            </a:r>
            <a:r>
              <a:rPr sz="200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everything</a:t>
            </a:r>
            <a:r>
              <a:rPr sz="20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25" dirty="0">
                <a:solidFill>
                  <a:srgbClr val="FFFFFF"/>
                </a:solidFill>
                <a:latin typeface="Arial"/>
                <a:cs typeface="Arial"/>
              </a:rPr>
              <a:t>is </a:t>
            </a:r>
            <a:r>
              <a:rPr sz="2000" spc="-10" dirty="0">
                <a:solidFill>
                  <a:srgbClr val="FFFFFF"/>
                </a:solidFill>
                <a:latin typeface="Arial"/>
                <a:cs typeface="Arial"/>
              </a:rPr>
              <a:t>complete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495846" y="566813"/>
            <a:ext cx="1922780" cy="916940"/>
            <a:chOff x="495846" y="566813"/>
            <a:chExt cx="1922780" cy="916940"/>
          </a:xfrm>
        </p:grpSpPr>
        <p:pic>
          <p:nvPicPr>
            <p:cNvPr id="10" name="object 1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95846" y="566813"/>
              <a:ext cx="1462683" cy="423049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00980" y="1060589"/>
              <a:ext cx="1193021" cy="338429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750110" y="1243444"/>
              <a:ext cx="123225" cy="6271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908311" y="1151001"/>
              <a:ext cx="509723" cy="332638"/>
            </a:xfrm>
            <a:prstGeom prst="rect">
              <a:avLst/>
            </a:prstGeom>
          </p:spPr>
        </p:pic>
      </p:grpSp>
    </p:spTree>
  </p:cSld>
  <p:clrMapOvr>
    <a:masterClrMapping/>
  </p:clrMapOvr>
  <p:transition spd="med"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038600" y="0"/>
            <a:ext cx="8153400" cy="685800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0" y="0"/>
            <a:ext cx="4038600" cy="6858000"/>
            <a:chOff x="0" y="0"/>
            <a:chExt cx="4038600" cy="685800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2645664" cy="257555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639568" y="0"/>
              <a:ext cx="1324355" cy="557783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0" y="2569464"/>
              <a:ext cx="2645664" cy="428853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2639568" y="5571744"/>
              <a:ext cx="1324355" cy="128625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963923" y="0"/>
              <a:ext cx="74675" cy="68580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79326" y="590283"/>
              <a:ext cx="3231029" cy="376504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98601" y="1029195"/>
              <a:ext cx="2897027" cy="301205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466627" y="1631950"/>
            <a:ext cx="2974340" cy="4597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2225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New</a:t>
            </a:r>
            <a:r>
              <a:rPr sz="2400" spc="-1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Asphalt</a:t>
            </a:r>
            <a:r>
              <a:rPr sz="24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Arial"/>
                <a:cs typeface="Arial"/>
              </a:rPr>
              <a:t>surfaces </a:t>
            </a: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can</a:t>
            </a:r>
            <a:r>
              <a:rPr sz="24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spc="-20" dirty="0">
                <a:solidFill>
                  <a:srgbClr val="FFFFFF"/>
                </a:solidFill>
                <a:latin typeface="Arial"/>
                <a:cs typeface="Arial"/>
              </a:rPr>
              <a:t>scuff</a:t>
            </a:r>
            <a:endParaRPr sz="2400">
              <a:latin typeface="Arial"/>
              <a:cs typeface="Arial"/>
            </a:endParaRPr>
          </a:p>
          <a:p>
            <a:pPr marL="12700" marR="295275" algn="just">
              <a:lnSpc>
                <a:spcPct val="100000"/>
              </a:lnSpc>
              <a:spcBef>
                <a:spcPts val="2400"/>
              </a:spcBef>
            </a:pP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High</a:t>
            </a:r>
            <a:r>
              <a:rPr sz="24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surface</a:t>
            </a:r>
            <a:r>
              <a:rPr sz="24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spc="-20" dirty="0">
                <a:solidFill>
                  <a:srgbClr val="FFFFFF"/>
                </a:solidFill>
                <a:latin typeface="Arial"/>
                <a:cs typeface="Arial"/>
              </a:rPr>
              <a:t>temps </a:t>
            </a: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soften</a:t>
            </a:r>
            <a:r>
              <a:rPr sz="24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i="1" dirty="0">
                <a:solidFill>
                  <a:srgbClr val="FFFFFF"/>
                </a:solidFill>
                <a:latin typeface="Arial"/>
                <a:cs typeface="Arial"/>
              </a:rPr>
              <a:t>every </a:t>
            </a: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type</a:t>
            </a:r>
            <a:r>
              <a:rPr sz="24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new </a:t>
            </a:r>
            <a:r>
              <a:rPr sz="2400" spc="-10" dirty="0">
                <a:solidFill>
                  <a:srgbClr val="FFFFFF"/>
                </a:solidFill>
                <a:latin typeface="Arial"/>
                <a:cs typeface="Arial"/>
              </a:rPr>
              <a:t>asphalt</a:t>
            </a:r>
            <a:endParaRPr sz="2400">
              <a:latin typeface="Arial"/>
              <a:cs typeface="Arial"/>
            </a:endParaRPr>
          </a:p>
          <a:p>
            <a:pPr marL="12700" marR="225425" algn="just">
              <a:lnSpc>
                <a:spcPct val="100000"/>
              </a:lnSpc>
              <a:spcBef>
                <a:spcPts val="2400"/>
              </a:spcBef>
            </a:pP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Drive</a:t>
            </a:r>
            <a:r>
              <a:rPr sz="2400" spc="-10" dirty="0">
                <a:solidFill>
                  <a:srgbClr val="FFFFFF"/>
                </a:solidFill>
                <a:latin typeface="Arial"/>
                <a:cs typeface="Arial"/>
              </a:rPr>
              <a:t> conservatively </a:t>
            </a: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24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avoid</a:t>
            </a:r>
            <a:r>
              <a:rPr sz="24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sitting</a:t>
            </a:r>
            <a:r>
              <a:rPr sz="24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spc="-20" dirty="0">
                <a:solidFill>
                  <a:srgbClr val="FFFFFF"/>
                </a:solidFill>
                <a:latin typeface="Arial"/>
                <a:cs typeface="Arial"/>
              </a:rPr>
              <a:t>still </a:t>
            </a: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while</a:t>
            </a:r>
            <a:r>
              <a:rPr sz="24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turning</a:t>
            </a:r>
            <a:r>
              <a:rPr sz="24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Arial"/>
                <a:cs typeface="Arial"/>
              </a:rPr>
              <a:t>wheel</a:t>
            </a:r>
            <a:endParaRPr sz="240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  <a:spcBef>
                <a:spcPts val="2400"/>
              </a:spcBef>
            </a:pP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Most</a:t>
            </a:r>
            <a:r>
              <a:rPr sz="24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will</a:t>
            </a:r>
            <a:r>
              <a:rPr sz="24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blend</a:t>
            </a:r>
            <a:r>
              <a:rPr sz="24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24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spc="-20" dirty="0">
                <a:solidFill>
                  <a:srgbClr val="FFFFFF"/>
                </a:solidFill>
                <a:latin typeface="Arial"/>
                <a:cs typeface="Arial"/>
              </a:rPr>
              <a:t>with </a:t>
            </a: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time</a:t>
            </a:r>
            <a:r>
              <a:rPr sz="24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24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Arial"/>
                <a:cs typeface="Arial"/>
              </a:rPr>
              <a:t>traffic</a:t>
            </a:r>
            <a:endParaRPr sz="2400">
              <a:latin typeface="Arial"/>
              <a:cs typeface="Arial"/>
            </a:endParaRPr>
          </a:p>
        </p:txBody>
      </p:sp>
      <p:pic>
        <p:nvPicPr>
          <p:cNvPr id="12" name="object 12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7632192" y="0"/>
            <a:ext cx="4559807" cy="6856475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0841736" cy="257555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835640" y="0"/>
              <a:ext cx="1356359" cy="557783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2569463"/>
              <a:ext cx="10841736" cy="2578607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0" y="5141976"/>
              <a:ext cx="10841723" cy="1716024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835640" y="5571744"/>
              <a:ext cx="1356359" cy="1286256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916939" y="5716478"/>
            <a:ext cx="526034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US" sz="2800" b="1" spc="-10" dirty="0">
                <a:solidFill>
                  <a:srgbClr val="FFFFFF"/>
                </a:solidFill>
                <a:highlight>
                  <a:srgbClr val="000000"/>
                </a:highlight>
                <a:latin typeface="Corbel"/>
                <a:cs typeface="Corbel"/>
              </a:rPr>
              <a:t>Micro</a:t>
            </a:r>
            <a:r>
              <a:rPr sz="2800" b="1" spc="-130" dirty="0">
                <a:solidFill>
                  <a:srgbClr val="FFFFFF"/>
                </a:solidFill>
                <a:highlight>
                  <a:srgbClr val="000000"/>
                </a:highlight>
                <a:latin typeface="Corbel"/>
                <a:cs typeface="Corbel"/>
              </a:rPr>
              <a:t> </a:t>
            </a:r>
            <a:r>
              <a:rPr sz="2800" b="1" dirty="0">
                <a:solidFill>
                  <a:srgbClr val="FFFFFF"/>
                </a:solidFill>
                <a:highlight>
                  <a:srgbClr val="000000"/>
                </a:highlight>
                <a:latin typeface="Corbel"/>
                <a:cs typeface="Corbel"/>
              </a:rPr>
              <a:t>Surface</a:t>
            </a:r>
            <a:r>
              <a:rPr sz="2800" b="1" spc="-25" dirty="0">
                <a:solidFill>
                  <a:srgbClr val="FFFFFF"/>
                </a:solidFill>
                <a:highlight>
                  <a:srgbClr val="000000"/>
                </a:highlight>
                <a:latin typeface="Corbel"/>
                <a:cs typeface="Corbel"/>
              </a:rPr>
              <a:t> </a:t>
            </a:r>
            <a:r>
              <a:rPr sz="2800" b="1" dirty="0">
                <a:solidFill>
                  <a:srgbClr val="FFFFFF"/>
                </a:solidFill>
                <a:highlight>
                  <a:srgbClr val="000000"/>
                </a:highlight>
                <a:latin typeface="Corbel"/>
                <a:cs typeface="Corbel"/>
              </a:rPr>
              <a:t>or</a:t>
            </a:r>
            <a:r>
              <a:rPr sz="2800" b="1" spc="-60" dirty="0">
                <a:solidFill>
                  <a:srgbClr val="FFFFFF"/>
                </a:solidFill>
                <a:highlight>
                  <a:srgbClr val="000000"/>
                </a:highlight>
                <a:latin typeface="Corbel"/>
                <a:cs typeface="Corbel"/>
              </a:rPr>
              <a:t> </a:t>
            </a:r>
            <a:r>
              <a:rPr sz="2800" b="1" dirty="0">
                <a:solidFill>
                  <a:srgbClr val="FFFFFF"/>
                </a:solidFill>
                <a:highlight>
                  <a:srgbClr val="000000"/>
                </a:highlight>
                <a:latin typeface="Corbel"/>
                <a:cs typeface="Corbel"/>
              </a:rPr>
              <a:t>Hot</a:t>
            </a:r>
            <a:r>
              <a:rPr sz="2800" b="1" spc="-65" dirty="0">
                <a:solidFill>
                  <a:srgbClr val="FFFFFF"/>
                </a:solidFill>
                <a:highlight>
                  <a:srgbClr val="000000"/>
                </a:highlight>
                <a:latin typeface="Corbel"/>
                <a:cs typeface="Corbel"/>
              </a:rPr>
              <a:t> </a:t>
            </a:r>
            <a:r>
              <a:rPr sz="2800" b="1" spc="-10" dirty="0">
                <a:solidFill>
                  <a:srgbClr val="FFFFFF"/>
                </a:solidFill>
                <a:highlight>
                  <a:srgbClr val="000000"/>
                </a:highlight>
                <a:latin typeface="Corbel"/>
                <a:cs typeface="Corbel"/>
              </a:rPr>
              <a:t>Mix</a:t>
            </a:r>
            <a:r>
              <a:rPr sz="2800" b="1" spc="-130" dirty="0">
                <a:solidFill>
                  <a:srgbClr val="FFFFFF"/>
                </a:solidFill>
                <a:highlight>
                  <a:srgbClr val="000000"/>
                </a:highlight>
                <a:latin typeface="Corbel"/>
                <a:cs typeface="Corbel"/>
              </a:rPr>
              <a:t> </a:t>
            </a:r>
            <a:r>
              <a:rPr sz="2800" b="1" spc="-10" dirty="0">
                <a:solidFill>
                  <a:srgbClr val="FFFFFF"/>
                </a:solidFill>
                <a:highlight>
                  <a:srgbClr val="000000"/>
                </a:highlight>
                <a:latin typeface="Corbel"/>
                <a:cs typeface="Corbel"/>
              </a:rPr>
              <a:t>Asphalt?</a:t>
            </a:r>
            <a:endParaRPr sz="2800" dirty="0">
              <a:highlight>
                <a:srgbClr val="000000"/>
              </a:highlight>
              <a:latin typeface="Corbel"/>
              <a:cs typeface="Corbel"/>
            </a:endParaRPr>
          </a:p>
        </p:txBody>
      </p:sp>
    </p:spTree>
  </p:cSld>
  <p:clrMapOvr>
    <a:masterClrMapping/>
  </p:clrMapOvr>
  <p:transition spd="med"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6095999" cy="685799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096000" y="0"/>
              <a:ext cx="5230368" cy="257555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320272" y="0"/>
              <a:ext cx="871714" cy="68580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096000" y="2569463"/>
              <a:ext cx="5230368" cy="2578607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096000" y="5141976"/>
              <a:ext cx="5230368" cy="1716024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916939" y="5716478"/>
            <a:ext cx="1003236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b="1" spc="-10" dirty="0">
                <a:solidFill>
                  <a:srgbClr val="FFFFFF"/>
                </a:solidFill>
                <a:highlight>
                  <a:srgbClr val="000000"/>
                </a:highlight>
                <a:latin typeface="Corbel"/>
                <a:cs typeface="Corbel"/>
              </a:rPr>
              <a:t>Homeowners'</a:t>
            </a:r>
            <a:r>
              <a:rPr sz="2800" b="1" spc="-125" dirty="0">
                <a:solidFill>
                  <a:srgbClr val="FFFFFF"/>
                </a:solidFill>
                <a:highlight>
                  <a:srgbClr val="000000"/>
                </a:highlight>
                <a:latin typeface="Corbel"/>
                <a:cs typeface="Corbel"/>
              </a:rPr>
              <a:t> </a:t>
            </a:r>
            <a:r>
              <a:rPr sz="2800" b="1" dirty="0">
                <a:solidFill>
                  <a:srgbClr val="FFFFFF"/>
                </a:solidFill>
                <a:highlight>
                  <a:srgbClr val="000000"/>
                </a:highlight>
                <a:latin typeface="Corbel"/>
                <a:cs typeface="Corbel"/>
              </a:rPr>
              <a:t>New</a:t>
            </a:r>
            <a:r>
              <a:rPr sz="2800" b="1" spc="-60" dirty="0">
                <a:solidFill>
                  <a:srgbClr val="FFFFFF"/>
                </a:solidFill>
                <a:highlight>
                  <a:srgbClr val="000000"/>
                </a:highlight>
                <a:latin typeface="Corbel"/>
                <a:cs typeface="Corbel"/>
              </a:rPr>
              <a:t> </a:t>
            </a:r>
            <a:r>
              <a:rPr sz="2800" b="1" dirty="0">
                <a:solidFill>
                  <a:srgbClr val="FFFFFF"/>
                </a:solidFill>
                <a:highlight>
                  <a:srgbClr val="000000"/>
                </a:highlight>
                <a:latin typeface="Corbel"/>
                <a:cs typeface="Corbel"/>
              </a:rPr>
              <a:t>Hot</a:t>
            </a:r>
            <a:r>
              <a:rPr sz="2800" b="1" spc="-70" dirty="0">
                <a:solidFill>
                  <a:srgbClr val="FFFFFF"/>
                </a:solidFill>
                <a:highlight>
                  <a:srgbClr val="000000"/>
                </a:highlight>
                <a:latin typeface="Corbel"/>
                <a:cs typeface="Corbel"/>
              </a:rPr>
              <a:t> </a:t>
            </a:r>
            <a:r>
              <a:rPr sz="2800" b="1" spc="-10" dirty="0">
                <a:solidFill>
                  <a:srgbClr val="FFFFFF"/>
                </a:solidFill>
                <a:highlight>
                  <a:srgbClr val="000000"/>
                </a:highlight>
                <a:latin typeface="Corbel"/>
                <a:cs typeface="Corbel"/>
              </a:rPr>
              <a:t>Mix</a:t>
            </a:r>
            <a:r>
              <a:rPr sz="2800" b="1" spc="-135" dirty="0">
                <a:solidFill>
                  <a:srgbClr val="FFFFFF"/>
                </a:solidFill>
                <a:highlight>
                  <a:srgbClr val="000000"/>
                </a:highlight>
                <a:latin typeface="Corbel"/>
                <a:cs typeface="Corbel"/>
              </a:rPr>
              <a:t> </a:t>
            </a:r>
            <a:r>
              <a:rPr sz="2800" b="1" dirty="0">
                <a:solidFill>
                  <a:srgbClr val="FFFFFF"/>
                </a:solidFill>
                <a:highlight>
                  <a:srgbClr val="000000"/>
                </a:highlight>
                <a:latin typeface="Corbel"/>
                <a:cs typeface="Corbel"/>
              </a:rPr>
              <a:t>Asphalt</a:t>
            </a:r>
            <a:r>
              <a:rPr sz="2800" b="1" spc="-55" dirty="0">
                <a:solidFill>
                  <a:srgbClr val="FFFFFF"/>
                </a:solidFill>
                <a:highlight>
                  <a:srgbClr val="000000"/>
                </a:highlight>
                <a:latin typeface="Corbel"/>
                <a:cs typeface="Corbel"/>
              </a:rPr>
              <a:t> </a:t>
            </a:r>
            <a:r>
              <a:rPr sz="2800" b="1" spc="-20" dirty="0">
                <a:solidFill>
                  <a:srgbClr val="FFFFFF"/>
                </a:solidFill>
                <a:highlight>
                  <a:srgbClr val="000000"/>
                </a:highlight>
                <a:latin typeface="Corbel"/>
                <a:cs typeface="Corbel"/>
              </a:rPr>
              <a:t>and</a:t>
            </a:r>
            <a:r>
              <a:rPr sz="2800" b="1" spc="-125" dirty="0">
                <a:solidFill>
                  <a:srgbClr val="FFFFFF"/>
                </a:solidFill>
                <a:highlight>
                  <a:srgbClr val="000000"/>
                </a:highlight>
                <a:latin typeface="Corbel"/>
                <a:cs typeface="Corbel"/>
              </a:rPr>
              <a:t> </a:t>
            </a:r>
            <a:r>
              <a:rPr sz="2800" b="1" dirty="0">
                <a:solidFill>
                  <a:srgbClr val="FFFFFF"/>
                </a:solidFill>
                <a:highlight>
                  <a:srgbClr val="000000"/>
                </a:highlight>
                <a:latin typeface="Corbel"/>
                <a:cs typeface="Corbel"/>
              </a:rPr>
              <a:t>Asphalt</a:t>
            </a:r>
            <a:r>
              <a:rPr sz="2800" b="1" spc="-55" dirty="0">
                <a:solidFill>
                  <a:srgbClr val="FFFFFF"/>
                </a:solidFill>
                <a:highlight>
                  <a:srgbClr val="000000"/>
                </a:highlight>
                <a:latin typeface="Corbel"/>
                <a:cs typeface="Corbel"/>
              </a:rPr>
              <a:t> </a:t>
            </a:r>
            <a:r>
              <a:rPr sz="2800" b="1" spc="-10" dirty="0">
                <a:solidFill>
                  <a:srgbClr val="FFFFFF"/>
                </a:solidFill>
                <a:highlight>
                  <a:srgbClr val="000000"/>
                </a:highlight>
                <a:latin typeface="Corbel"/>
                <a:cs typeface="Corbel"/>
              </a:rPr>
              <a:t>Pavement</a:t>
            </a:r>
            <a:r>
              <a:rPr sz="2800" b="1" spc="-100" dirty="0">
                <a:solidFill>
                  <a:srgbClr val="FFFFFF"/>
                </a:solidFill>
                <a:highlight>
                  <a:srgbClr val="000000"/>
                </a:highlight>
                <a:latin typeface="Corbel"/>
                <a:cs typeface="Corbel"/>
              </a:rPr>
              <a:t> </a:t>
            </a:r>
            <a:r>
              <a:rPr sz="2800" b="1" spc="-10" dirty="0">
                <a:solidFill>
                  <a:srgbClr val="FFFFFF"/>
                </a:solidFill>
                <a:highlight>
                  <a:srgbClr val="000000"/>
                </a:highlight>
                <a:latin typeface="Corbel"/>
                <a:cs typeface="Corbel"/>
              </a:rPr>
              <a:t>Sealer</a:t>
            </a:r>
            <a:endParaRPr sz="2800" dirty="0">
              <a:highlight>
                <a:srgbClr val="000000"/>
              </a:highlight>
              <a:latin typeface="Corbel"/>
              <a:cs typeface="Corbel"/>
            </a:endParaRPr>
          </a:p>
        </p:txBody>
      </p:sp>
    </p:spTree>
  </p:cSld>
  <p:clrMapOvr>
    <a:masterClrMapping/>
  </p:clrMapOvr>
  <p:transition spd="med"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hlinkClick r:id="rId5" action="ppaction://hlinksldjump"/>
          </p:cNvPr>
          <p:cNvSpPr/>
          <p:nvPr>
            <p:custDataLst>
              <p:tags r:id="rId2"/>
            </p:custDataLst>
          </p:nvPr>
        </p:nvSpPr>
        <p:spPr>
          <a:xfrm>
            <a:off x="2667000" y="5383530"/>
            <a:ext cx="754380" cy="617220"/>
          </a:xfrm>
          <a:prstGeom prst="rect">
            <a:avLst/>
          </a:prstGeom>
          <a:solidFill>
            <a:srgbClr val="F2F2F2">
              <a:alpha val="117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CE67A4-51D9-4BA2-A2EC-30511B44E0BC}"/>
              </a:ext>
            </a:extLst>
          </p:cNvPr>
          <p:cNvSpPr txBox="1"/>
          <p:nvPr/>
        </p:nvSpPr>
        <p:spPr>
          <a:xfrm>
            <a:off x="1539119" y="164752"/>
            <a:ext cx="343257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City of Durham, NC</a:t>
            </a:r>
          </a:p>
          <a:p>
            <a:pPr algn="ctr"/>
            <a:r>
              <a:rPr lang="en-US" sz="28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Constructed in 2020</a:t>
            </a:r>
          </a:p>
          <a:p>
            <a:pPr algn="ctr"/>
            <a:r>
              <a:rPr lang="en-US" sz="28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Picture Taken in 2024</a:t>
            </a:r>
          </a:p>
        </p:txBody>
      </p:sp>
      <p:pic>
        <p:nvPicPr>
          <p:cNvPr id="8" name="Picture 7" descr="A road with trees on the side&#10;&#10;Description automatically generated with low confidence">
            <a:extLst>
              <a:ext uri="{FF2B5EF4-FFF2-40B4-BE49-F238E27FC236}">
                <a16:creationId xmlns:a16="http://schemas.microsoft.com/office/drawing/2014/main" id="{8839BB5D-2AB1-589F-9470-45C2ADBC53A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0">
            <a:off x="798456" y="1467521"/>
            <a:ext cx="4913901" cy="5253584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  <p:pic>
        <p:nvPicPr>
          <p:cNvPr id="2" name="Picture 1" descr="A road with a road and bushes&#10;&#10;Description automatically generated with medium confidence">
            <a:extLst>
              <a:ext uri="{FF2B5EF4-FFF2-40B4-BE49-F238E27FC236}">
                <a16:creationId xmlns:a16="http://schemas.microsoft.com/office/drawing/2014/main" id="{3F675082-CFEB-A77E-B8F2-B61DA2AC6B7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6686301" y="1467520"/>
            <a:ext cx="4913900" cy="5253584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803C554-7C9D-8D92-ACCB-7632BCB197E2}"/>
              </a:ext>
            </a:extLst>
          </p:cNvPr>
          <p:cNvSpPr txBox="1"/>
          <p:nvPr/>
        </p:nvSpPr>
        <p:spPr>
          <a:xfrm>
            <a:off x="7426962" y="164751"/>
            <a:ext cx="343257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City of Durham, NC</a:t>
            </a:r>
          </a:p>
          <a:p>
            <a:pPr algn="ctr"/>
            <a:r>
              <a:rPr lang="en-US" sz="28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Constructed in 2022</a:t>
            </a:r>
          </a:p>
          <a:p>
            <a:pPr algn="ctr"/>
            <a:r>
              <a:rPr lang="en-US" sz="28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Picture Taken in 2024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416406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2403" name="Rectangle 4"/>
          <p:cNvSpPr>
            <a:spLocks noChangeArrowheads="1"/>
          </p:cNvSpPr>
          <p:nvPr/>
        </p:nvSpPr>
        <p:spPr bwMode="auto">
          <a:xfrm>
            <a:off x="1828800" y="1295401"/>
            <a:ext cx="8229600" cy="29238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  <a:buFontTx/>
              <a:buNone/>
            </a:pPr>
            <a:endParaRPr lang="en-US" altLang="en-US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Bef>
                <a:spcPct val="50000"/>
              </a:spcBef>
              <a:buFontTx/>
              <a:buNone/>
            </a:pPr>
            <a:r>
              <a:rPr lang="en-US" altLang="en-US" sz="3600" i="1">
                <a:solidFill>
                  <a:srgbClr val="FFFF00"/>
                </a:solidFill>
                <a:latin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  <a:spcBef>
                <a:spcPct val="50000"/>
              </a:spcBef>
              <a:buFontTx/>
              <a:buNone/>
            </a:pPr>
            <a:endParaRPr lang="en-US" altLang="en-US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3F1B490-9330-340D-EB4F-F3DF80AC105C}"/>
              </a:ext>
            </a:extLst>
          </p:cNvPr>
          <p:cNvSpPr txBox="1"/>
          <p:nvPr/>
        </p:nvSpPr>
        <p:spPr>
          <a:xfrm>
            <a:off x="634631" y="347614"/>
            <a:ext cx="512593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2024 – City of High Point, NC</a:t>
            </a:r>
          </a:p>
          <a:p>
            <a:pPr algn="ctr"/>
            <a:r>
              <a:rPr lang="en-US" sz="28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Single and Double Course Micro</a:t>
            </a:r>
          </a:p>
        </p:txBody>
      </p:sp>
      <p:pic>
        <p:nvPicPr>
          <p:cNvPr id="6" name="Picture 5" descr="A road construction cones on a black surface&#10;&#10;Description automatically generated">
            <a:extLst>
              <a:ext uri="{FF2B5EF4-FFF2-40B4-BE49-F238E27FC236}">
                <a16:creationId xmlns:a16="http://schemas.microsoft.com/office/drawing/2014/main" id="{E1D3B16C-C493-3EDE-96DE-D58E6A203C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6072600" y="710212"/>
            <a:ext cx="6155245" cy="5437575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  <p:pic>
        <p:nvPicPr>
          <p:cNvPr id="7" name="Picture 6" descr="A road with a black tarmac&#10;&#10;Description automatically generated">
            <a:extLst>
              <a:ext uri="{FF2B5EF4-FFF2-40B4-BE49-F238E27FC236}">
                <a16:creationId xmlns:a16="http://schemas.microsoft.com/office/drawing/2014/main" id="{E3F53A89-78AA-6498-7B1E-79A5CE29D1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666691" y="1260060"/>
            <a:ext cx="4871497" cy="5316249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4158629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6399000" advClick="0"/>
    </mc:Choice>
    <mc:Fallback xmlns="">
      <p:transition spd="slow" advClick="0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6B4B7C-439D-723C-CAB1-61C267AC6A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2403" name="Rectangle 4">
            <a:extLst>
              <a:ext uri="{FF2B5EF4-FFF2-40B4-BE49-F238E27FC236}">
                <a16:creationId xmlns:a16="http://schemas.microsoft.com/office/drawing/2014/main" id="{4E9A8C86-232D-BAC6-DBC1-9605B5215C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28800" y="1295401"/>
            <a:ext cx="8229600" cy="29238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  <a:buFontTx/>
              <a:buNone/>
            </a:pPr>
            <a:endParaRPr lang="en-US" altLang="en-US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Bef>
                <a:spcPct val="50000"/>
              </a:spcBef>
              <a:buFontTx/>
              <a:buNone/>
            </a:pPr>
            <a:r>
              <a:rPr lang="en-US" altLang="en-US" sz="3600" i="1">
                <a:solidFill>
                  <a:srgbClr val="FFFF00"/>
                </a:solidFill>
                <a:latin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  <a:spcBef>
                <a:spcPct val="50000"/>
              </a:spcBef>
              <a:buFontTx/>
              <a:buNone/>
            </a:pPr>
            <a:endParaRPr lang="en-US" altLang="en-US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8888179-7820-54AC-E900-01B8A5B14F2C}"/>
              </a:ext>
            </a:extLst>
          </p:cNvPr>
          <p:cNvSpPr txBox="1"/>
          <p:nvPr/>
        </p:nvSpPr>
        <p:spPr>
          <a:xfrm>
            <a:off x="970065" y="361496"/>
            <a:ext cx="466653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2024 – Town of Garner, NC</a:t>
            </a:r>
          </a:p>
          <a:p>
            <a:pPr algn="ctr"/>
            <a:r>
              <a:rPr lang="en-US" sz="28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Single Course Micro Surfacing</a:t>
            </a:r>
          </a:p>
        </p:txBody>
      </p:sp>
      <p:pic>
        <p:nvPicPr>
          <p:cNvPr id="3" name="Picture 2" descr="A bicycle lane with a sign on the road&#10;&#10;Description automatically generated">
            <a:extLst>
              <a:ext uri="{FF2B5EF4-FFF2-40B4-BE49-F238E27FC236}">
                <a16:creationId xmlns:a16="http://schemas.microsoft.com/office/drawing/2014/main" id="{BC3FDD47-516B-FB48-3B78-83A7E7A2D7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703980" y="1477825"/>
            <a:ext cx="5041778" cy="4995582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  <p:pic>
        <p:nvPicPr>
          <p:cNvPr id="5" name="Picture 4" descr="A road with yellow lines&#10;&#10;Description automatically generated">
            <a:extLst>
              <a:ext uri="{FF2B5EF4-FFF2-40B4-BE49-F238E27FC236}">
                <a16:creationId xmlns:a16="http://schemas.microsoft.com/office/drawing/2014/main" id="{2CD044AE-121C-BEBD-F220-D692B701D1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5955254" y="618347"/>
            <a:ext cx="6137238" cy="5619077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3122106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6399000" advClick="0"/>
    </mc:Choice>
    <mc:Fallback xmlns="">
      <p:transition spd="slow" advClick="0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hlinkClick r:id="rId5" action="ppaction://hlinksldjump"/>
          </p:cNvPr>
          <p:cNvSpPr/>
          <p:nvPr>
            <p:custDataLst>
              <p:tags r:id="rId2"/>
            </p:custDataLst>
          </p:nvPr>
        </p:nvSpPr>
        <p:spPr>
          <a:xfrm>
            <a:off x="2667000" y="5383530"/>
            <a:ext cx="754380" cy="617220"/>
          </a:xfrm>
          <a:prstGeom prst="rect">
            <a:avLst/>
          </a:prstGeom>
          <a:solidFill>
            <a:srgbClr val="F2F2F2">
              <a:alpha val="117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CE67A4-51D9-4BA2-A2EC-30511B44E0BC}"/>
              </a:ext>
            </a:extLst>
          </p:cNvPr>
          <p:cNvSpPr txBox="1"/>
          <p:nvPr/>
        </p:nvSpPr>
        <p:spPr>
          <a:xfrm>
            <a:off x="497601" y="257159"/>
            <a:ext cx="471284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600" dirty="0">
                <a:solidFill>
                  <a:srgbClr val="FFFF00"/>
                </a:solidFill>
                <a:latin typeface="Times" pitchFamily="2" charset="0"/>
              </a:rPr>
              <a:t>2023 - City of Greenville NC</a:t>
            </a:r>
          </a:p>
          <a:p>
            <a:pPr algn="ctr"/>
            <a:r>
              <a:rPr lang="en-US" sz="2600" dirty="0">
                <a:solidFill>
                  <a:srgbClr val="FFFF00"/>
                </a:solidFill>
                <a:latin typeface="Times" pitchFamily="2" charset="0"/>
              </a:rPr>
              <a:t>Single Course Micro Surfacing</a:t>
            </a:r>
          </a:p>
          <a:p>
            <a:pPr algn="ctr"/>
            <a:endParaRPr lang="en-US" sz="2600" dirty="0">
              <a:solidFill>
                <a:srgbClr val="FFFF00"/>
              </a:solidFill>
              <a:latin typeface="Times" pitchFamily="2" charset="0"/>
            </a:endParaRPr>
          </a:p>
        </p:txBody>
      </p:sp>
      <p:pic>
        <p:nvPicPr>
          <p:cNvPr id="5" name="Content Placeholder 4" descr="A road with cones on the side&#10;&#10;Description automatically generated">
            <a:extLst>
              <a:ext uri="{FF2B5EF4-FFF2-40B4-BE49-F238E27FC236}">
                <a16:creationId xmlns:a16="http://schemas.microsoft.com/office/drawing/2014/main" id="{D1069A78-0359-4B6C-1FB2-EA7602DA96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 rot="5400000">
            <a:off x="5677955" y="254590"/>
            <a:ext cx="6234616" cy="6226903"/>
          </a:xfrm>
          <a:ln w="12700">
            <a:solidFill>
              <a:schemeClr val="bg1"/>
            </a:solidFill>
          </a:ln>
        </p:spPr>
      </p:pic>
      <p:pic>
        <p:nvPicPr>
          <p:cNvPr id="11" name="Picture 10" descr="A black square on a grey surface&#10;&#10;Description automatically generated">
            <a:extLst>
              <a:ext uri="{FF2B5EF4-FFF2-40B4-BE49-F238E27FC236}">
                <a16:creationId xmlns:a16="http://schemas.microsoft.com/office/drawing/2014/main" id="{884223D5-D779-00A0-3A77-9875033CF93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199934" y="1590329"/>
            <a:ext cx="5308179" cy="4712847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41673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6399000" advClick="0"/>
    </mc:Choice>
    <mc:Fallback xmlns="">
      <p:transition spd="slow" advClick="0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9BD9FA-3189-F5E6-6C5B-242977FFE4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hlinkClick r:id="rId5" action="ppaction://hlinksldjump"/>
            <a:extLst>
              <a:ext uri="{FF2B5EF4-FFF2-40B4-BE49-F238E27FC236}">
                <a16:creationId xmlns:a16="http://schemas.microsoft.com/office/drawing/2014/main" id="{CBD51ECA-82BF-536C-25B1-C136EB006E60}"/>
              </a:ext>
            </a:extLst>
          </p:cNvPr>
          <p:cNvSpPr/>
          <p:nvPr>
            <p:custDataLst>
              <p:tags r:id="rId2"/>
            </p:custDataLst>
          </p:nvPr>
        </p:nvSpPr>
        <p:spPr>
          <a:xfrm>
            <a:off x="2667000" y="5383530"/>
            <a:ext cx="754380" cy="617220"/>
          </a:xfrm>
          <a:prstGeom prst="rect">
            <a:avLst/>
          </a:prstGeom>
          <a:solidFill>
            <a:srgbClr val="F2F2F2">
              <a:alpha val="117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2C78C2-ABC3-BD7B-82B2-0B7947F4AA5E}"/>
              </a:ext>
            </a:extLst>
          </p:cNvPr>
          <p:cNvSpPr txBox="1"/>
          <p:nvPr/>
        </p:nvSpPr>
        <p:spPr>
          <a:xfrm>
            <a:off x="497601" y="257159"/>
            <a:ext cx="471284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600" dirty="0">
                <a:solidFill>
                  <a:srgbClr val="FFFF00"/>
                </a:solidFill>
                <a:latin typeface="Times" pitchFamily="2" charset="0"/>
              </a:rPr>
              <a:t>2024 - City of Greenville NC</a:t>
            </a:r>
          </a:p>
          <a:p>
            <a:pPr algn="ctr"/>
            <a:r>
              <a:rPr lang="en-US" sz="2600" dirty="0">
                <a:solidFill>
                  <a:srgbClr val="FFFF00"/>
                </a:solidFill>
                <a:latin typeface="Times" pitchFamily="2" charset="0"/>
              </a:rPr>
              <a:t>Double Course Micro Surfacing</a:t>
            </a:r>
          </a:p>
          <a:p>
            <a:pPr algn="ctr"/>
            <a:endParaRPr lang="en-US" sz="2600" dirty="0">
              <a:solidFill>
                <a:srgbClr val="FFFF00"/>
              </a:solidFill>
              <a:latin typeface="Times" pitchFamily="2" charset="0"/>
            </a:endParaRPr>
          </a:p>
        </p:txBody>
      </p:sp>
      <p:pic>
        <p:nvPicPr>
          <p:cNvPr id="8" name="Content Placeholder 7" descr="A road with trees and a blue sky&#10;&#10;Description automatically generated">
            <a:extLst>
              <a:ext uri="{FF2B5EF4-FFF2-40B4-BE49-F238E27FC236}">
                <a16:creationId xmlns:a16="http://schemas.microsoft.com/office/drawing/2014/main" id="{5AF4718C-EE76-13EA-9AF0-62F245BC09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 rot="5400000">
            <a:off x="274810" y="1520859"/>
            <a:ext cx="5302773" cy="4857191"/>
          </a:xfrm>
          <a:ln w="12700">
            <a:solidFill>
              <a:schemeClr val="bg1"/>
            </a:solidFill>
          </a:ln>
        </p:spPr>
      </p:pic>
      <p:pic>
        <p:nvPicPr>
          <p:cNvPr id="10" name="Picture 9" descr="A road with white lines&#10;&#10;Description automatically generated">
            <a:extLst>
              <a:ext uri="{FF2B5EF4-FFF2-40B4-BE49-F238E27FC236}">
                <a16:creationId xmlns:a16="http://schemas.microsoft.com/office/drawing/2014/main" id="{D0BB80F7-9691-8A24-949D-34FD392D81F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5780603" y="629801"/>
            <a:ext cx="6229190" cy="5598399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35583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6399000" advClick="0"/>
    </mc:Choice>
    <mc:Fallback xmlns="">
      <p:transition spd="slow" advClick="0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2403" name="Rectangle 4"/>
          <p:cNvSpPr>
            <a:spLocks noChangeArrowheads="1"/>
          </p:cNvSpPr>
          <p:nvPr/>
        </p:nvSpPr>
        <p:spPr bwMode="auto">
          <a:xfrm>
            <a:off x="1828800" y="1295401"/>
            <a:ext cx="8229600" cy="29238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  <a:buFontTx/>
              <a:buNone/>
            </a:pPr>
            <a:endParaRPr lang="en-US" altLang="en-US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Bef>
                <a:spcPct val="50000"/>
              </a:spcBef>
              <a:buFontTx/>
              <a:buNone/>
            </a:pPr>
            <a:r>
              <a:rPr lang="en-US" altLang="en-US" sz="3600" i="1">
                <a:solidFill>
                  <a:srgbClr val="FFFF00"/>
                </a:solidFill>
                <a:latin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  <a:spcBef>
                <a:spcPct val="50000"/>
              </a:spcBef>
              <a:buFontTx/>
              <a:buNone/>
            </a:pPr>
            <a:endParaRPr lang="en-US" altLang="en-US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3F1B490-9330-340D-EB4F-F3DF80AC105C}"/>
              </a:ext>
            </a:extLst>
          </p:cNvPr>
          <p:cNvSpPr txBox="1"/>
          <p:nvPr/>
        </p:nvSpPr>
        <p:spPr>
          <a:xfrm>
            <a:off x="1024324" y="147234"/>
            <a:ext cx="45579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2023 - Beaufort County, SC</a:t>
            </a:r>
          </a:p>
          <a:p>
            <a:pPr algn="ctr"/>
            <a:r>
              <a:rPr lang="en-US" sz="24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Single Course Micro Surfacing</a:t>
            </a:r>
          </a:p>
        </p:txBody>
      </p:sp>
      <p:pic>
        <p:nvPicPr>
          <p:cNvPr id="4" name="Picture 3" descr="A road with yellow lines&#10;&#10;Description automatically generated">
            <a:extLst>
              <a:ext uri="{FF2B5EF4-FFF2-40B4-BE49-F238E27FC236}">
                <a16:creationId xmlns:a16="http://schemas.microsoft.com/office/drawing/2014/main" id="{B932F3D9-7E83-2CF3-E0F8-27DB90BB65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5933166" y="748984"/>
            <a:ext cx="6554903" cy="5368663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  <p:pic>
        <p:nvPicPr>
          <p:cNvPr id="6" name="Picture 5" descr="A road with trees and grass&#10;&#10;Description automatically generated">
            <a:extLst>
              <a:ext uri="{FF2B5EF4-FFF2-40B4-BE49-F238E27FC236}">
                <a16:creationId xmlns:a16="http://schemas.microsoft.com/office/drawing/2014/main" id="{2BFB2384-F644-6B9B-2B4E-01C63DFA36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494257" y="1362166"/>
            <a:ext cx="5618135" cy="5079065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3676394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2403" name="Rectangle 4"/>
          <p:cNvSpPr>
            <a:spLocks noChangeArrowheads="1"/>
          </p:cNvSpPr>
          <p:nvPr/>
        </p:nvSpPr>
        <p:spPr bwMode="auto">
          <a:xfrm>
            <a:off x="1828800" y="1295401"/>
            <a:ext cx="8229600" cy="29238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  <a:buFontTx/>
              <a:buNone/>
            </a:pPr>
            <a:endParaRPr lang="en-US" altLang="en-US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Bef>
                <a:spcPct val="50000"/>
              </a:spcBef>
              <a:buFontTx/>
              <a:buNone/>
            </a:pPr>
            <a:r>
              <a:rPr lang="en-US" altLang="en-US" sz="3600" i="1">
                <a:solidFill>
                  <a:srgbClr val="FFFF00"/>
                </a:solidFill>
                <a:latin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  <a:spcBef>
                <a:spcPct val="50000"/>
              </a:spcBef>
              <a:buFontTx/>
              <a:buNone/>
            </a:pPr>
            <a:endParaRPr lang="en-US" altLang="en-US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3F1B490-9330-340D-EB4F-F3DF80AC105C}"/>
              </a:ext>
            </a:extLst>
          </p:cNvPr>
          <p:cNvSpPr txBox="1"/>
          <p:nvPr/>
        </p:nvSpPr>
        <p:spPr>
          <a:xfrm>
            <a:off x="1284861" y="58330"/>
            <a:ext cx="45579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Charleston County, South Carolina</a:t>
            </a:r>
          </a:p>
          <a:p>
            <a:pPr algn="ctr"/>
            <a:r>
              <a:rPr lang="en-US" sz="24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2024</a:t>
            </a:r>
          </a:p>
        </p:txBody>
      </p:sp>
      <p:pic>
        <p:nvPicPr>
          <p:cNvPr id="3" name="Picture 2" descr="A road with grass and trees&#10;&#10;Description automatically generated">
            <a:extLst>
              <a:ext uri="{FF2B5EF4-FFF2-40B4-BE49-F238E27FC236}">
                <a16:creationId xmlns:a16="http://schemas.microsoft.com/office/drawing/2014/main" id="{3A9CD6A7-1B0C-65C0-966D-041563FD0C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17" y="1024685"/>
            <a:ext cx="6112476" cy="5587936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  <p:pic>
        <p:nvPicPr>
          <p:cNvPr id="7" name="Picture 6" descr="A road with yellow lines&#10;&#10;Description automatically generated">
            <a:extLst>
              <a:ext uri="{FF2B5EF4-FFF2-40B4-BE49-F238E27FC236}">
                <a16:creationId xmlns:a16="http://schemas.microsoft.com/office/drawing/2014/main" id="{21A54920-46FE-405F-2BDA-B94FB0CE25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6189178" y="937847"/>
            <a:ext cx="6485456" cy="4864092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29212548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2403" name="Rectangle 4"/>
          <p:cNvSpPr>
            <a:spLocks noChangeArrowheads="1"/>
          </p:cNvSpPr>
          <p:nvPr/>
        </p:nvSpPr>
        <p:spPr bwMode="auto">
          <a:xfrm>
            <a:off x="1828800" y="1295401"/>
            <a:ext cx="8229600" cy="29238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  <a:buFontTx/>
              <a:buNone/>
            </a:pPr>
            <a:endParaRPr lang="en-US" altLang="en-US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Bef>
                <a:spcPct val="50000"/>
              </a:spcBef>
              <a:buFontTx/>
              <a:buNone/>
            </a:pPr>
            <a:r>
              <a:rPr lang="en-US" altLang="en-US" sz="3600" i="1" dirty="0">
                <a:solidFill>
                  <a:srgbClr val="FFFF00"/>
                </a:solidFill>
                <a:latin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  <a:spcBef>
                <a:spcPct val="50000"/>
              </a:spcBef>
              <a:buFontTx/>
              <a:buNone/>
            </a:pPr>
            <a:endParaRPr lang="en-US" altLang="en-US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C7BC4E-DEC9-A8A5-6B45-ACC57E5012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764683" y="1699802"/>
            <a:ext cx="4664881" cy="5038952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  <p:pic>
        <p:nvPicPr>
          <p:cNvPr id="2" name="Picture 1" descr="A picture containing outdoor, way, road&#10;&#10;Description automatically generated">
            <a:extLst>
              <a:ext uri="{FF2B5EF4-FFF2-40B4-BE49-F238E27FC236}">
                <a16:creationId xmlns:a16="http://schemas.microsoft.com/office/drawing/2014/main" id="{63788DAC-5550-F1CC-EA12-22D02A3861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5981286" y="566619"/>
            <a:ext cx="6417310" cy="5626972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EE2D0D5-860B-239A-2B1C-B6E4F8EF8F4F}"/>
              </a:ext>
            </a:extLst>
          </p:cNvPr>
          <p:cNvSpPr txBox="1"/>
          <p:nvPr/>
        </p:nvSpPr>
        <p:spPr>
          <a:xfrm>
            <a:off x="309090" y="194623"/>
            <a:ext cx="57275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rgbClr val="FFFF00"/>
                </a:solidFill>
                <a:latin typeface="Times" pitchFamily="2" charset="0"/>
                <a:cs typeface="Arial" panose="020B0604020202020204" pitchFamily="34" charset="0"/>
              </a:rPr>
              <a:t>NCDOT – Division 12</a:t>
            </a:r>
          </a:p>
          <a:p>
            <a:pPr algn="ctr"/>
            <a:r>
              <a:rPr lang="en-US" sz="2400" dirty="0">
                <a:solidFill>
                  <a:srgbClr val="FFFF00"/>
                </a:solidFill>
                <a:latin typeface="Times" pitchFamily="2" charset="0"/>
                <a:cs typeface="Arial" panose="020B0604020202020204" pitchFamily="34" charset="0"/>
              </a:rPr>
              <a:t>Division-Wide (Except Alexander)</a:t>
            </a:r>
          </a:p>
          <a:p>
            <a:pPr algn="ctr"/>
            <a:r>
              <a:rPr lang="en-US" sz="2400" dirty="0">
                <a:solidFill>
                  <a:srgbClr val="FFFF00"/>
                </a:solidFill>
                <a:latin typeface="Times" pitchFamily="2" charset="0"/>
                <a:cs typeface="Arial" panose="020B0604020202020204" pitchFamily="34" charset="0"/>
              </a:rPr>
              <a:t>Single and Double Course Micro Surfacing</a:t>
            </a:r>
          </a:p>
          <a:p>
            <a:pPr algn="ctr"/>
            <a:r>
              <a:rPr lang="en-US" sz="2400" dirty="0">
                <a:solidFill>
                  <a:srgbClr val="FFFF00"/>
                </a:solidFill>
                <a:latin typeface="Times" pitchFamily="2" charset="0"/>
                <a:cs typeface="Arial" panose="020B0604020202020204" pitchFamily="34" charset="0"/>
              </a:rPr>
              <a:t>Constructed in 2024</a:t>
            </a:r>
          </a:p>
        </p:txBody>
      </p:sp>
    </p:spTree>
    <p:extLst>
      <p:ext uri="{BB962C8B-B14F-4D97-AF65-F5344CB8AC3E}">
        <p14:creationId xmlns:p14="http://schemas.microsoft.com/office/powerpoint/2010/main" val="34722444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90004" y="2345029"/>
            <a:ext cx="45719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D9A3265-7A5E-2146-9662-A1A7E010F5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357" y="194603"/>
            <a:ext cx="5720181" cy="5029469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  <p:sp>
        <p:nvSpPr>
          <p:cNvPr id="5" name="Text Box 3">
            <a:extLst>
              <a:ext uri="{FF2B5EF4-FFF2-40B4-BE49-F238E27FC236}">
                <a16:creationId xmlns:a16="http://schemas.microsoft.com/office/drawing/2014/main" id="{7F9666FF-9CB3-CA40-9D04-0235C51618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84534" y="5496158"/>
            <a:ext cx="6822932" cy="954107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algn="ctr">
              <a:spcBef>
                <a:spcPts val="0"/>
              </a:spcBef>
              <a:buFontTx/>
              <a:buNone/>
            </a:pPr>
            <a:r>
              <a:rPr lang="en-US" altLang="en-US" sz="2800" u="sng" dirty="0">
                <a:solidFill>
                  <a:srgbClr val="FFFF00"/>
                </a:solidFill>
                <a:latin typeface="Times" pitchFamily="2" charset="0"/>
                <a:cs typeface="Arial Black" panose="020B0604020202020204" pitchFamily="34" charset="0"/>
              </a:rPr>
              <a:t>Cape Seal</a:t>
            </a:r>
          </a:p>
          <a:p>
            <a:pPr algn="ctr">
              <a:spcBef>
                <a:spcPts val="0"/>
              </a:spcBef>
              <a:buFontTx/>
              <a:buNone/>
            </a:pPr>
            <a:r>
              <a:rPr lang="en-US" altLang="en-US" sz="2800" dirty="0">
                <a:solidFill>
                  <a:srgbClr val="FFFF00"/>
                </a:solidFill>
                <a:latin typeface="Times" pitchFamily="2" charset="0"/>
                <a:cs typeface="Arial Black" panose="020B0604020202020204" pitchFamily="34" charset="0"/>
              </a:rPr>
              <a:t>Polymerized Chip Seal + Micro Surfacing</a:t>
            </a:r>
          </a:p>
        </p:txBody>
      </p:sp>
      <p:pic>
        <p:nvPicPr>
          <p:cNvPr id="7" name="Picture 6" descr="A picture containing tree, outdoor, road, sky&#10;&#10;Description automatically generated">
            <a:extLst>
              <a:ext uri="{FF2B5EF4-FFF2-40B4-BE49-F238E27FC236}">
                <a16:creationId xmlns:a16="http://schemas.microsoft.com/office/drawing/2014/main" id="{02E1CB11-E08E-D149-BCF3-6A2DD42C4D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7202" y="194604"/>
            <a:ext cx="5712520" cy="5029468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1132045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6399000" advClick="0"/>
    </mc:Choice>
    <mc:Fallback xmlns="">
      <p:transition spd="slow" advClick="0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road&#10;&#10;Description automatically generated">
            <a:extLst>
              <a:ext uri="{FF2B5EF4-FFF2-40B4-BE49-F238E27FC236}">
                <a16:creationId xmlns:a16="http://schemas.microsoft.com/office/drawing/2014/main" id="{5A727A68-23CD-98C6-154E-6A30C53CA1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92236"/>
            <a:ext cx="12192000" cy="6941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4133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6399000" advClick="0"/>
    </mc:Choice>
    <mc:Fallback xmlns="">
      <p:transition spd="slow" advClick="0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hlinkClick r:id="rId5" action="ppaction://hlinksldjump"/>
          </p:cNvPr>
          <p:cNvSpPr/>
          <p:nvPr>
            <p:custDataLst>
              <p:tags r:id="rId2"/>
            </p:custDataLst>
          </p:nvPr>
        </p:nvSpPr>
        <p:spPr>
          <a:xfrm>
            <a:off x="2667000" y="5383530"/>
            <a:ext cx="754380" cy="617220"/>
          </a:xfrm>
          <a:prstGeom prst="rect">
            <a:avLst/>
          </a:prstGeom>
          <a:solidFill>
            <a:srgbClr val="F2F2F2">
              <a:alpha val="117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CE67A4-51D9-4BA2-A2EC-30511B44E0BC}"/>
              </a:ext>
            </a:extLst>
          </p:cNvPr>
          <p:cNvSpPr txBox="1"/>
          <p:nvPr/>
        </p:nvSpPr>
        <p:spPr>
          <a:xfrm>
            <a:off x="2033568" y="158963"/>
            <a:ext cx="29826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rgbClr val="FFFF00"/>
                </a:solidFill>
                <a:latin typeface="Times" pitchFamily="2" charset="0"/>
              </a:rPr>
              <a:t>NCDOT – Division 12</a:t>
            </a:r>
          </a:p>
          <a:p>
            <a:pPr algn="ctr"/>
            <a:r>
              <a:rPr lang="en-US" sz="2400" dirty="0">
                <a:solidFill>
                  <a:srgbClr val="FFFF00"/>
                </a:solidFill>
                <a:latin typeface="Times" pitchFamily="2" charset="0"/>
              </a:rPr>
              <a:t>Bay Crossing HOA</a:t>
            </a:r>
          </a:p>
          <a:p>
            <a:pPr algn="ctr"/>
            <a:r>
              <a:rPr lang="en-US" sz="2400" dirty="0">
                <a:solidFill>
                  <a:srgbClr val="FFFF00"/>
                </a:solidFill>
                <a:latin typeface="Times" pitchFamily="2" charset="0"/>
              </a:rPr>
              <a:t>2023</a:t>
            </a:r>
          </a:p>
        </p:txBody>
      </p:sp>
      <p:pic>
        <p:nvPicPr>
          <p:cNvPr id="13" name="Content Placeholder 12" descr="A close-up of a road&#10;&#10;Description automatically generated">
            <a:extLst>
              <a:ext uri="{FF2B5EF4-FFF2-40B4-BE49-F238E27FC236}">
                <a16:creationId xmlns:a16="http://schemas.microsoft.com/office/drawing/2014/main" id="{92B9975D-D732-8108-B9B9-E79DC2A69A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 rot="5400000">
            <a:off x="6086670" y="928512"/>
            <a:ext cx="6273374" cy="5000977"/>
          </a:xfrm>
          <a:ln w="12700">
            <a:solidFill>
              <a:schemeClr val="bg1"/>
            </a:solidFill>
          </a:ln>
        </p:spPr>
      </p:pic>
      <p:pic>
        <p:nvPicPr>
          <p:cNvPr id="15" name="Picture 14" descr="A road with grass and a curb&#10;&#10;Description automatically generated">
            <a:extLst>
              <a:ext uri="{FF2B5EF4-FFF2-40B4-BE49-F238E27FC236}">
                <a16:creationId xmlns:a16="http://schemas.microsoft.com/office/drawing/2014/main" id="{0695239C-7C56-E558-BF3F-4C965487DD7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878206" y="1363980"/>
            <a:ext cx="5086347" cy="5317067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64978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6399000" advClick="0"/>
    </mc:Choice>
    <mc:Fallback xmlns="">
      <p:transition spd="slow" advClick="0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2403" name="Rectangle 4"/>
          <p:cNvSpPr>
            <a:spLocks noChangeArrowheads="1"/>
          </p:cNvSpPr>
          <p:nvPr/>
        </p:nvSpPr>
        <p:spPr bwMode="auto">
          <a:xfrm>
            <a:off x="1828800" y="1295401"/>
            <a:ext cx="8229600" cy="29238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  <a:buFontTx/>
              <a:buNone/>
            </a:pPr>
            <a:endParaRPr lang="en-US" altLang="en-US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Bef>
                <a:spcPct val="50000"/>
              </a:spcBef>
              <a:buFontTx/>
              <a:buNone/>
            </a:pPr>
            <a:r>
              <a:rPr lang="en-US" altLang="en-US" sz="3600" i="1" dirty="0">
                <a:solidFill>
                  <a:srgbClr val="FFFF00"/>
                </a:solidFill>
                <a:latin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  <a:spcBef>
                <a:spcPct val="50000"/>
              </a:spcBef>
              <a:buFontTx/>
              <a:buNone/>
            </a:pPr>
            <a:endParaRPr lang="en-US" altLang="en-US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pic>
        <p:nvPicPr>
          <p:cNvPr id="3" name="Picture 2" descr="A road with a green lawn&#10;&#10;Description automatically generated">
            <a:extLst>
              <a:ext uri="{FF2B5EF4-FFF2-40B4-BE49-F238E27FC236}">
                <a16:creationId xmlns:a16="http://schemas.microsoft.com/office/drawing/2014/main" id="{24DD200E-45DE-8825-8CF5-23E6C55ACE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4355" y="791259"/>
            <a:ext cx="6115050" cy="5604098"/>
          </a:xfrm>
          <a:prstGeom prst="rect">
            <a:avLst/>
          </a:prstGeom>
        </p:spPr>
      </p:pic>
      <p:pic>
        <p:nvPicPr>
          <p:cNvPr id="7" name="Picture 6" descr="A road with trees and houses&#10;&#10;Description automatically generated">
            <a:extLst>
              <a:ext uri="{FF2B5EF4-FFF2-40B4-BE49-F238E27FC236}">
                <a16:creationId xmlns:a16="http://schemas.microsoft.com/office/drawing/2014/main" id="{98D1AC85-F8E2-69EB-6368-3BC5457F62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5892721" y="661481"/>
            <a:ext cx="6374609" cy="5604097"/>
          </a:xfrm>
          <a:prstGeom prst="rect">
            <a:avLst/>
          </a:prstGeom>
        </p:spPr>
      </p:pic>
      <p:pic>
        <p:nvPicPr>
          <p:cNvPr id="2" name="Picture 1" descr="A road with a green lawn&#10;&#10;Description automatically generated">
            <a:extLst>
              <a:ext uri="{FF2B5EF4-FFF2-40B4-BE49-F238E27FC236}">
                <a16:creationId xmlns:a16="http://schemas.microsoft.com/office/drawing/2014/main" id="{E51BBFE9-F1DF-6704-6169-5F91FE6D99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-75330" y="661480"/>
            <a:ext cx="6374608" cy="5604098"/>
          </a:xfrm>
          <a:prstGeom prst="rect">
            <a:avLst/>
          </a:prstGeom>
          <a:ln w="12700">
            <a:noFill/>
          </a:ln>
        </p:spPr>
      </p:pic>
    </p:spTree>
    <p:extLst>
      <p:ext uri="{BB962C8B-B14F-4D97-AF65-F5344CB8AC3E}">
        <p14:creationId xmlns:p14="http://schemas.microsoft.com/office/powerpoint/2010/main" val="2587748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6399000" advClick="0"/>
    </mc:Choice>
    <mc:Fallback xmlns="">
      <p:transition spd="slow" advClick="0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hlinkClick r:id="rId5" action="ppaction://hlinksldjump"/>
          </p:cNvPr>
          <p:cNvSpPr/>
          <p:nvPr>
            <p:custDataLst>
              <p:tags r:id="rId2"/>
            </p:custDataLst>
          </p:nvPr>
        </p:nvSpPr>
        <p:spPr>
          <a:xfrm>
            <a:off x="2667000" y="5383530"/>
            <a:ext cx="754380" cy="617220"/>
          </a:xfrm>
          <a:prstGeom prst="rect">
            <a:avLst/>
          </a:prstGeom>
          <a:solidFill>
            <a:srgbClr val="F2F2F2">
              <a:alpha val="117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5" name="Content Placeholder 4" descr="A road with trees in the background&#10;&#10;Description automatically generated">
            <a:extLst>
              <a:ext uri="{FF2B5EF4-FFF2-40B4-BE49-F238E27FC236}">
                <a16:creationId xmlns:a16="http://schemas.microsoft.com/office/drawing/2014/main" id="{B8535759-90E5-E84C-41B9-96CB6CFE84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 rot="5400000">
            <a:off x="321286" y="542971"/>
            <a:ext cx="6200187" cy="5894452"/>
          </a:xfrm>
          <a:ln w="12700">
            <a:solidFill>
              <a:schemeClr val="bg1"/>
            </a:solidFill>
          </a:ln>
        </p:spPr>
      </p:pic>
      <p:pic>
        <p:nvPicPr>
          <p:cNvPr id="10" name="Picture 9" descr="A road with grass and trees&#10;&#10;Description automatically generated">
            <a:extLst>
              <a:ext uri="{FF2B5EF4-FFF2-40B4-BE49-F238E27FC236}">
                <a16:creationId xmlns:a16="http://schemas.microsoft.com/office/drawing/2014/main" id="{A5759F62-0293-3609-9AC6-0E4A231E40A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6821452" y="1822995"/>
            <a:ext cx="4822462" cy="4685088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8AD3F19-35DC-0D50-7184-06A8911AC9EA}"/>
              </a:ext>
            </a:extLst>
          </p:cNvPr>
          <p:cNvSpPr txBox="1"/>
          <p:nvPr/>
        </p:nvSpPr>
        <p:spPr>
          <a:xfrm>
            <a:off x="7741347" y="281230"/>
            <a:ext cx="29826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rgbClr val="FFFF00"/>
                </a:solidFill>
                <a:latin typeface="Times" pitchFamily="2" charset="0"/>
              </a:rPr>
              <a:t>NCDOT – Division 12</a:t>
            </a:r>
          </a:p>
          <a:p>
            <a:pPr algn="ctr"/>
            <a:r>
              <a:rPr lang="en-US" sz="2400" dirty="0">
                <a:solidFill>
                  <a:srgbClr val="FFFF00"/>
                </a:solidFill>
                <a:latin typeface="Times" pitchFamily="2" charset="0"/>
              </a:rPr>
              <a:t>Bay Crossing HOA</a:t>
            </a:r>
          </a:p>
          <a:p>
            <a:pPr algn="ctr"/>
            <a:r>
              <a:rPr lang="en-US" sz="2400" dirty="0">
                <a:solidFill>
                  <a:srgbClr val="FFFF00"/>
                </a:solidFill>
                <a:latin typeface="Times" pitchFamily="2" charset="0"/>
              </a:rPr>
              <a:t>2023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9780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6399000" advClick="0"/>
    </mc:Choice>
    <mc:Fallback xmlns="">
      <p:transition spd="slow" advClick="0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C7B161-6B1B-3A74-6487-F4C13B575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63AABD9-934A-6843-C104-F73E76335C1F}"/>
              </a:ext>
            </a:extLst>
          </p:cNvPr>
          <p:cNvSpPr txBox="1"/>
          <p:nvPr/>
        </p:nvSpPr>
        <p:spPr>
          <a:xfrm>
            <a:off x="216827" y="1104900"/>
            <a:ext cx="11758347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b="1" u="sng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2025 – North Carolina Micro Surfacing</a:t>
            </a:r>
          </a:p>
          <a:p>
            <a:endParaRPr lang="en-US" sz="2800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u="sng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Division 1</a:t>
            </a:r>
            <a:r>
              <a:rPr lang="en-US" sz="28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$1.5M (2 Maps of Multiple Miles)</a:t>
            </a:r>
          </a:p>
          <a:p>
            <a:r>
              <a:rPr lang="en-US" sz="2800" u="sng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Division 3</a:t>
            </a:r>
            <a:r>
              <a:rPr lang="en-US" sz="28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- $1.5M (Interesting Story)</a:t>
            </a:r>
          </a:p>
          <a:p>
            <a:r>
              <a:rPr lang="en-US" sz="2800" u="sng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Division 4</a:t>
            </a:r>
            <a:r>
              <a:rPr lang="en-US" sz="28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- $1.0M (Multiple Maps + Facility Pavements)</a:t>
            </a:r>
          </a:p>
          <a:p>
            <a:r>
              <a:rPr lang="en-US" sz="2800" u="sng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Division 6</a:t>
            </a:r>
            <a:r>
              <a:rPr lang="en-US" sz="28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 Programming 20 Miles (1 Map) of Micro Mill and Micro Surfacing</a:t>
            </a:r>
          </a:p>
          <a:p>
            <a:r>
              <a:rPr lang="en-US" sz="2800" u="sng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Division 7</a:t>
            </a:r>
            <a:r>
              <a:rPr lang="en-US" sz="28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 AST Contract with 4 Miles of Micro Surfacing – Cape Seal</a:t>
            </a:r>
          </a:p>
          <a:p>
            <a:r>
              <a:rPr lang="en-US" sz="2800" u="sng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Division 8</a:t>
            </a:r>
            <a:r>
              <a:rPr lang="en-US" sz="28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 Multiple Contracts</a:t>
            </a:r>
          </a:p>
          <a:p>
            <a:r>
              <a:rPr lang="en-US" sz="2800" u="sng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Division 10</a:t>
            </a:r>
            <a:r>
              <a:rPr lang="en-US" sz="2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- $5.0M (Maps in every county except Cabarrus)</a:t>
            </a:r>
          </a:p>
          <a:p>
            <a:r>
              <a:rPr lang="en-US" sz="2800" u="sng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Division 11</a:t>
            </a:r>
            <a:r>
              <a:rPr lang="en-US" sz="28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- $2.0M (Maps in every county)</a:t>
            </a:r>
          </a:p>
          <a:p>
            <a:r>
              <a:rPr lang="en-US" sz="2800" u="sng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Division 12</a:t>
            </a:r>
            <a:r>
              <a:rPr lang="en-US" sz="28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- $5.5M (Maps in every county except Alexander)</a:t>
            </a:r>
          </a:p>
        </p:txBody>
      </p:sp>
    </p:spTree>
    <p:extLst>
      <p:ext uri="{BB962C8B-B14F-4D97-AF65-F5344CB8AC3E}">
        <p14:creationId xmlns:p14="http://schemas.microsoft.com/office/powerpoint/2010/main" val="2633255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6399000" advClick="0"/>
    </mc:Choice>
    <mc:Fallback xmlns="">
      <p:transition spd="slow" advClick="0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83D7E5-2376-F0F1-9D68-11265D2C5D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DBC7863-F051-C6A3-A260-8592BAF39903}"/>
              </a:ext>
            </a:extLst>
          </p:cNvPr>
          <p:cNvSpPr/>
          <p:nvPr/>
        </p:nvSpPr>
        <p:spPr>
          <a:xfrm>
            <a:off x="490802" y="1899306"/>
            <a:ext cx="4520509" cy="4944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en-US" altLang="en-US" sz="2000" b="1" dirty="0">
                <a:solidFill>
                  <a:srgbClr val="FFFF00"/>
                </a:solidFill>
              </a:rPr>
              <a:t>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2D35C47-52A5-54CF-03D4-D0A1DF062234}"/>
              </a:ext>
            </a:extLst>
          </p:cNvPr>
          <p:cNvSpPr/>
          <p:nvPr/>
        </p:nvSpPr>
        <p:spPr>
          <a:xfrm>
            <a:off x="5790004" y="2345029"/>
            <a:ext cx="45719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 descr="A logo for a national center for pavement press&#10;&#10;Description automatically generated">
            <a:extLst>
              <a:ext uri="{FF2B5EF4-FFF2-40B4-BE49-F238E27FC236}">
                <a16:creationId xmlns:a16="http://schemas.microsoft.com/office/drawing/2014/main" id="{A794B984-D846-592A-21E8-312C1CC2B0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056" y="1927353"/>
            <a:ext cx="5284911" cy="300329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6F2BF26-15EF-3EBE-93D8-57CA828934A6}"/>
              </a:ext>
            </a:extLst>
          </p:cNvPr>
          <p:cNvSpPr txBox="1"/>
          <p:nvPr/>
        </p:nvSpPr>
        <p:spPr>
          <a:xfrm>
            <a:off x="6483779" y="1016801"/>
            <a:ext cx="5387052" cy="4824398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000" b="1" u="sng" dirty="0">
                <a:solidFill>
                  <a:srgbClr val="FFFF00"/>
                </a:solidFill>
                <a:highlight>
                  <a:srgbClr val="000000"/>
                </a:highlight>
                <a:latin typeface="Times" pitchFamily="2" charset="0"/>
                <a:cs typeface="Calibri" panose="020F0502020204030204" pitchFamily="34" charset="0"/>
              </a:rPr>
              <a:t>North Carolina Pavement Preservation Council</a:t>
            </a:r>
          </a:p>
          <a:p>
            <a:endParaRPr lang="en-US" sz="2000" b="1" dirty="0">
              <a:solidFill>
                <a:srgbClr val="FFFF00"/>
              </a:solidFill>
              <a:highlight>
                <a:srgbClr val="000000"/>
              </a:highlight>
              <a:latin typeface="Times" pitchFamily="2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FFFF00"/>
                </a:solidFill>
                <a:highlight>
                  <a:srgbClr val="000000"/>
                </a:highlight>
                <a:latin typeface="Times" pitchFamily="2" charset="0"/>
                <a:cs typeface="Calibri" panose="020F0502020204030204" pitchFamily="34" charset="0"/>
              </a:rPr>
              <a:t>Clint Blackburn – City of Durham (President)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FFFF00"/>
                </a:solidFill>
                <a:highlight>
                  <a:srgbClr val="000000"/>
                </a:highlight>
                <a:latin typeface="Times" pitchFamily="2" charset="0"/>
                <a:cs typeface="Calibri" panose="020F0502020204030204" pitchFamily="34" charset="0"/>
              </a:rPr>
              <a:t>CJ O’Neill – Town of Matthews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FFFF00"/>
                </a:solidFill>
                <a:highlight>
                  <a:srgbClr val="000000"/>
                </a:highlight>
                <a:latin typeface="Times" pitchFamily="2" charset="0"/>
                <a:cs typeface="Calibri" panose="020F0502020204030204" pitchFamily="34" charset="0"/>
              </a:rPr>
              <a:t>Forest Jones – Town of Garner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FFFF00"/>
                </a:solidFill>
                <a:highlight>
                  <a:srgbClr val="000000"/>
                </a:highlight>
                <a:latin typeface="Times" pitchFamily="2" charset="0"/>
                <a:cs typeface="Calibri" panose="020F0502020204030204" pitchFamily="34" charset="0"/>
              </a:rPr>
              <a:t>Kevin Leigh – City of Greenville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FFFF00"/>
                </a:solidFill>
                <a:highlight>
                  <a:srgbClr val="000000"/>
                </a:highlight>
                <a:latin typeface="Times" pitchFamily="2" charset="0"/>
                <a:cs typeface="Calibri" panose="020F0502020204030204" pitchFamily="34" charset="0"/>
              </a:rPr>
              <a:t>Allan Hicks – City of High Point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FFFF00"/>
                </a:solidFill>
                <a:highlight>
                  <a:srgbClr val="000000"/>
                </a:highlight>
                <a:latin typeface="Times" pitchFamily="2" charset="0"/>
                <a:cs typeface="Calibri" panose="020F0502020204030204" pitchFamily="34" charset="0"/>
              </a:rPr>
              <a:t>Tim Herbst – Slurry Pavers, Inc.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FFFF00"/>
                </a:solidFill>
                <a:highlight>
                  <a:srgbClr val="000000"/>
                </a:highlight>
                <a:latin typeface="Times" pitchFamily="2" charset="0"/>
                <a:cs typeface="Calibri" panose="020F0502020204030204" pitchFamily="34" charset="0"/>
              </a:rPr>
              <a:t>Ken Holton – Pavement Technology, Inc.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FFFF00"/>
                </a:solidFill>
                <a:highlight>
                  <a:srgbClr val="000000"/>
                </a:highlight>
                <a:latin typeface="Times" pitchFamily="2" charset="0"/>
                <a:cs typeface="Calibri" panose="020F0502020204030204" pitchFamily="34" charset="0"/>
              </a:rPr>
              <a:t>David Spainhour – Summit Engineering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FFFF00"/>
                </a:solidFill>
                <a:highlight>
                  <a:srgbClr val="000000"/>
                </a:highlight>
                <a:latin typeface="Times" pitchFamily="2" charset="0"/>
                <a:cs typeface="Calibri" panose="020F0502020204030204" pitchFamily="34" charset="0"/>
              </a:rPr>
              <a:t>Steve Lander – WithersRavenel </a:t>
            </a:r>
          </a:p>
        </p:txBody>
      </p:sp>
    </p:spTree>
    <p:extLst>
      <p:ext uri="{BB962C8B-B14F-4D97-AF65-F5344CB8AC3E}">
        <p14:creationId xmlns:p14="http://schemas.microsoft.com/office/powerpoint/2010/main" val="164936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6399000" advClick="0"/>
    </mc:Choice>
    <mc:Fallback xmlns="">
      <p:transition spd="slow" advClick="0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8F7E45-440B-2565-9ED3-796BD9C35E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8E3E597-CCA6-4387-6142-1856EF197393}"/>
              </a:ext>
            </a:extLst>
          </p:cNvPr>
          <p:cNvSpPr/>
          <p:nvPr/>
        </p:nvSpPr>
        <p:spPr>
          <a:xfrm>
            <a:off x="490802" y="1899306"/>
            <a:ext cx="4520509" cy="4944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BE19954-7237-FF50-14E4-D7D5B37F4E79}"/>
              </a:ext>
            </a:extLst>
          </p:cNvPr>
          <p:cNvSpPr/>
          <p:nvPr/>
        </p:nvSpPr>
        <p:spPr>
          <a:xfrm>
            <a:off x="5790004" y="2345029"/>
            <a:ext cx="45719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74CFDD6-A4C2-C2C4-0499-E305333927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707" y="229079"/>
            <a:ext cx="4358603" cy="3709175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  <p:pic>
        <p:nvPicPr>
          <p:cNvPr id="18" name="Picture 17" descr="A yellow and black sign&#10;&#10;Description automatically generated with medium confidence">
            <a:extLst>
              <a:ext uri="{FF2B5EF4-FFF2-40B4-BE49-F238E27FC236}">
                <a16:creationId xmlns:a16="http://schemas.microsoft.com/office/drawing/2014/main" id="{53B483E1-F4DB-EC42-434B-BFAB9A4478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7208" y="237708"/>
            <a:ext cx="4358603" cy="3691916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BA489F0-99F2-67EF-1D9C-0EC6240A005C}"/>
              </a:ext>
            </a:extLst>
          </p:cNvPr>
          <p:cNvSpPr txBox="1"/>
          <p:nvPr/>
        </p:nvSpPr>
        <p:spPr>
          <a:xfrm>
            <a:off x="2018217" y="4286094"/>
            <a:ext cx="815556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2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Tim Herbst</a:t>
            </a:r>
          </a:p>
          <a:p>
            <a:pPr algn="ctr"/>
            <a:r>
              <a:rPr lang="en-US" sz="32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Slurry Pavers, Inc.</a:t>
            </a:r>
          </a:p>
          <a:p>
            <a:pPr algn="ctr"/>
            <a:r>
              <a:rPr lang="en-US" sz="32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Development and Technical Marketing</a:t>
            </a:r>
          </a:p>
        </p:txBody>
      </p:sp>
    </p:spTree>
    <p:extLst>
      <p:ext uri="{BB962C8B-B14F-4D97-AF65-F5344CB8AC3E}">
        <p14:creationId xmlns:p14="http://schemas.microsoft.com/office/powerpoint/2010/main" val="4105932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6399000" advClick="0"/>
    </mc:Choice>
    <mc:Fallback xmlns="">
      <p:transition spd="slow" advClick="0"/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PSNARRATIONPROPS" val="C:\Users\Kevin Monaghan\Documents\ISSA\Production\Slurry Seal and Micro Surfacing - Part 2\Final Comments\6. Audio Re-records\011.mp3"/>
  <p:tag name="PPSNARRATION" val="253,1480983835,C:\Users\Kevin Monaghan\Documents\ISSA\Production\Slurry Seal and Micro Surfacing - Part 2\Slurry Seal and Microsurfacing - Part 2 Lesson 1 05032013_pptx\Media.ppcx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PSNARRATIONPROPS" val="C:\Users\Kevin Monaghan\Documents\ISSA\Production\Slurry Seal and Micro Surfacing - Part 2\Final Comments\6. Audio Re-records\011.mp3"/>
  <p:tag name="PPSNARRATION" val="253,1480983835,C:\Users\Kevin Monaghan\Documents\ISSA\Production\Slurry Seal and Micro Surfacing - Part 2\Slurry Seal and Microsurfacing - Part 2 Lesson 1 05032013_pptx\Media.ppcx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PSNARRATIONPROPS" val="C:\Users\Kevin Monaghan\Documents\ISSA\Production\Slurry Seal and Micro Surfacing - Part 2\Final Comments\6. Audio Re-records\011.mp3"/>
  <p:tag name="PPSNARRATION" val="253,1480983835,C:\Users\Kevin Monaghan\Documents\ISSA\Production\Slurry Seal and Micro Surfacing - Part 2\Slurry Seal and Microsurfacing - Part 2 Lesson 1 05032013_pptx\Media.ppcx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PSNARRATIONPROPS" val="C:\Users\Kevin Monaghan\Documents\ISSA\Production\Slurry Seal and Micro Surfacing - Part 2\Final Comments\6. Audio Re-records\011.mp3"/>
  <p:tag name="PPSNARRATION" val="253,1480983835,C:\Users\Kevin Monaghan\Documents\ISSA\Production\Slurry Seal and Micro Surfacing - Part 2\Slurry Seal and Microsurfacing - Part 2 Lesson 1 05032013_pptx\Media.ppcx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PSNARRATIONPROPS" val="C:\Users\Kevin Monaghan\Documents\ISSA\Production\Slurry Seal and Micro Surfacing - Part 2\Final Comments\6. Audio Re-records\011.mp3"/>
  <p:tag name="PPSNARRATION" val="253,1480983835,C:\Users\Kevin Monaghan\Documents\ISSA\Production\Slurry Seal and Micro Surfacing - Part 2\Slurry Seal and Microsurfacing - Part 2 Lesson 1 05032013_pptx\Media.ppcx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AF2301130EAA41AE9980F39530B0DB" ma:contentTypeVersion="18" ma:contentTypeDescription="Create a new document." ma:contentTypeScope="" ma:versionID="bd31cb7646762502c58d4528d54a007d">
  <xsd:schema xmlns:xsd="http://www.w3.org/2001/XMLSchema" xmlns:xs="http://www.w3.org/2001/XMLSchema" xmlns:p="http://schemas.microsoft.com/office/2006/metadata/properties" xmlns:ns2="21335637-2210-46f1-84f0-eb4b6a36b133" xmlns:ns3="616bc987-ff73-4bd8-9b0f-be77ce536f19" targetNamespace="http://schemas.microsoft.com/office/2006/metadata/properties" ma:root="true" ma:fieldsID="3efa98c6421924adc8ac4dbe51856564" ns2:_="" ns3:_="">
    <xsd:import namespace="21335637-2210-46f1-84f0-eb4b6a36b133"/>
    <xsd:import namespace="616bc987-ff73-4bd8-9b0f-be77ce536f19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AutoKeyPoints" minOccurs="0"/>
                <xsd:element ref="ns3:MediaServiceKeyPoints" minOccurs="0"/>
                <xsd:element ref="ns3:MediaServiceLocation" minOccurs="0"/>
                <xsd:element ref="ns2:SharedWithUsers" minOccurs="0"/>
                <xsd:element ref="ns2:SharedWithDetails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335637-2210-46f1-84f0-eb4b6a36b133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2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6" nillable="true" ma:displayName="Taxonomy Catch All Column" ma:hidden="true" ma:list="{c3a9a20d-55bc-4f5c-9ebc-98c46f79c812}" ma:internalName="TaxCatchAll" ma:showField="CatchAllData" ma:web="21335637-2210-46f1-84f0-eb4b6a36b13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bc987-ff73-4bd8-9b0f-be77ce536f1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LengthInSeconds" ma:index="23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5" nillable="true" ma:taxonomy="true" ma:internalName="lcf76f155ced4ddcb4097134ff3c332f" ma:taxonomyFieldName="MediaServiceImageTags" ma:displayName="Image Tags" ma:readOnly="false" ma:fieldId="{5cf76f15-5ced-4ddc-b409-7134ff3c332f}" ma:taxonomyMulti="true" ma:sspId="79344e0b-3bc8-4f80-94cc-0f085255604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7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8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21335637-2210-46f1-84f0-eb4b6a36b133">SJ6EPNJSWCQM-1643802886-382227</_dlc_DocId>
    <_dlc_DocIdUrl xmlns="21335637-2210-46f1-84f0-eb4b6a36b133">
      <Url>https://cnwtos.sharepoint.com/sites/dss1/_layouts/15/DocIdRedir.aspx?ID=SJ6EPNJSWCQM-1643802886-382227</Url>
      <Description>SJ6EPNJSWCQM-1643802886-382227</Description>
    </_dlc_DocIdUrl>
    <TaxCatchAll xmlns="21335637-2210-46f1-84f0-eb4b6a36b133" xsi:nil="true"/>
    <lcf76f155ced4ddcb4097134ff3c332f xmlns="616bc987-ff73-4bd8-9b0f-be77ce536f1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231B60B1-449A-4A06-9638-C8C04BFE96CD}"/>
</file>

<file path=customXml/itemProps2.xml><?xml version="1.0" encoding="utf-8"?>
<ds:datastoreItem xmlns:ds="http://schemas.openxmlformats.org/officeDocument/2006/customXml" ds:itemID="{A0C8CC2D-51A2-4D88-BAC4-149794965565}"/>
</file>

<file path=customXml/itemProps3.xml><?xml version="1.0" encoding="utf-8"?>
<ds:datastoreItem xmlns:ds="http://schemas.openxmlformats.org/officeDocument/2006/customXml" ds:itemID="{842C9813-B8DE-4491-8656-FE852FD2268E}"/>
</file>

<file path=customXml/itemProps4.xml><?xml version="1.0" encoding="utf-8"?>
<ds:datastoreItem xmlns:ds="http://schemas.openxmlformats.org/officeDocument/2006/customXml" ds:itemID="{DD7F776C-E417-443F-B0EE-DF7F9F25CC78}"/>
</file>

<file path=docProps/app.xml><?xml version="1.0" encoding="utf-8"?>
<Properties xmlns="http://schemas.openxmlformats.org/officeDocument/2006/extended-properties" xmlns:vt="http://schemas.openxmlformats.org/officeDocument/2006/docPropsVTypes">
  <Template>Mesh</Template>
  <TotalTime>31395</TotalTime>
  <Words>668</Words>
  <Application>Microsoft Office PowerPoint</Application>
  <PresentationFormat>Widescreen</PresentationFormat>
  <Paragraphs>155</Paragraphs>
  <Slides>33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2" baseType="lpstr">
      <vt:lpstr>Arial</vt:lpstr>
      <vt:lpstr>Book Antiqua</vt:lpstr>
      <vt:lpstr>Calibri</vt:lpstr>
      <vt:lpstr>Century Gothic</vt:lpstr>
      <vt:lpstr>Corbel</vt:lpstr>
      <vt:lpstr>Georgia</vt:lpstr>
      <vt:lpstr>Times</vt:lpstr>
      <vt:lpstr>Times New Roman</vt:lpstr>
      <vt:lpstr>Mesh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Tim Herbst</dc:creator>
  <cp:lastModifiedBy>Kevin Parker</cp:lastModifiedBy>
  <cp:revision>576</cp:revision>
  <dcterms:created xsi:type="dcterms:W3CDTF">2016-10-04T11:39:59Z</dcterms:created>
  <dcterms:modified xsi:type="dcterms:W3CDTF">2025-03-31T17:59:36Z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0x01010094AF2301130EAA41AE9980F39530B0DB</vt:lpwstr>
  </property>
  <property fmtid="{D5CDD505-2E9C-101B-9397-08002B2CF9AE}" pid="3" name="_dlc_DocIdItemGuid">
    <vt:lpwstr>56facc72-c9c7-41d2-a1d7-bbc49bbd2fad</vt:lpwstr>
  </property>
</Properties>
</file>