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0.xml" ContentType="application/vnd.openxmlformats-officedocument.presentationml.slide+xml"/>
  <Override PartName="/ppt/slides/slide27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9" r:id="rId17"/>
    <p:sldId id="280" r:id="rId18"/>
    <p:sldId id="281" r:id="rId19"/>
    <p:sldId id="283" r:id="rId20"/>
    <p:sldId id="284" r:id="rId21"/>
    <p:sldId id="290" r:id="rId22"/>
    <p:sldId id="285" r:id="rId23"/>
    <p:sldId id="291" r:id="rId24"/>
    <p:sldId id="292" r:id="rId25"/>
    <p:sldId id="293" r:id="rId26"/>
    <p:sldId id="300" r:id="rId27"/>
    <p:sldId id="299" r:id="rId28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850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6625" y="1595373"/>
            <a:ext cx="11258748" cy="391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jpg"/><Relationship Id="rId7" Type="http://schemas.openxmlformats.org/officeDocument/2006/relationships/image" Target="../media/image87.png"/><Relationship Id="rId12" Type="http://schemas.openxmlformats.org/officeDocument/2006/relationships/image" Target="../media/image88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jpg"/><Relationship Id="rId11" Type="http://schemas.openxmlformats.org/officeDocument/2006/relationships/image" Target="../media/image83.jpg"/><Relationship Id="rId5" Type="http://schemas.openxmlformats.org/officeDocument/2006/relationships/image" Target="../media/image85.png"/><Relationship Id="rId10" Type="http://schemas.openxmlformats.org/officeDocument/2006/relationships/image" Target="../media/image82.jpg"/><Relationship Id="rId4" Type="http://schemas.openxmlformats.org/officeDocument/2006/relationships/image" Target="../media/image84.png"/><Relationship Id="rId9" Type="http://schemas.openxmlformats.org/officeDocument/2006/relationships/image" Target="../media/image8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5.png"/><Relationship Id="rId18" Type="http://schemas.openxmlformats.org/officeDocument/2006/relationships/image" Target="../media/image110.png"/><Relationship Id="rId26" Type="http://schemas.openxmlformats.org/officeDocument/2006/relationships/image" Target="../media/image118.png"/><Relationship Id="rId21" Type="http://schemas.openxmlformats.org/officeDocument/2006/relationships/image" Target="../media/image113.png"/><Relationship Id="rId34" Type="http://schemas.openxmlformats.org/officeDocument/2006/relationships/image" Target="../media/image126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17" Type="http://schemas.openxmlformats.org/officeDocument/2006/relationships/image" Target="../media/image109.png"/><Relationship Id="rId25" Type="http://schemas.openxmlformats.org/officeDocument/2006/relationships/image" Target="../media/image117.png"/><Relationship Id="rId33" Type="http://schemas.openxmlformats.org/officeDocument/2006/relationships/image" Target="../media/image125.png"/><Relationship Id="rId2" Type="http://schemas.openxmlformats.org/officeDocument/2006/relationships/image" Target="../media/image94.png"/><Relationship Id="rId16" Type="http://schemas.openxmlformats.org/officeDocument/2006/relationships/image" Target="../media/image108.png"/><Relationship Id="rId20" Type="http://schemas.openxmlformats.org/officeDocument/2006/relationships/image" Target="../media/image112.png"/><Relationship Id="rId29" Type="http://schemas.openxmlformats.org/officeDocument/2006/relationships/image" Target="../media/image1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24" Type="http://schemas.openxmlformats.org/officeDocument/2006/relationships/image" Target="../media/image116.png"/><Relationship Id="rId32" Type="http://schemas.openxmlformats.org/officeDocument/2006/relationships/image" Target="../media/image124.png"/><Relationship Id="rId37" Type="http://schemas.openxmlformats.org/officeDocument/2006/relationships/image" Target="../media/image129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23" Type="http://schemas.openxmlformats.org/officeDocument/2006/relationships/image" Target="../media/image115.png"/><Relationship Id="rId28" Type="http://schemas.openxmlformats.org/officeDocument/2006/relationships/image" Target="../media/image120.png"/><Relationship Id="rId36" Type="http://schemas.openxmlformats.org/officeDocument/2006/relationships/image" Target="../media/image128.jpg"/><Relationship Id="rId10" Type="http://schemas.openxmlformats.org/officeDocument/2006/relationships/image" Target="../media/image102.png"/><Relationship Id="rId19" Type="http://schemas.openxmlformats.org/officeDocument/2006/relationships/image" Target="../media/image111.png"/><Relationship Id="rId31" Type="http://schemas.openxmlformats.org/officeDocument/2006/relationships/image" Target="../media/image123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Relationship Id="rId22" Type="http://schemas.openxmlformats.org/officeDocument/2006/relationships/image" Target="../media/image114.png"/><Relationship Id="rId27" Type="http://schemas.openxmlformats.org/officeDocument/2006/relationships/image" Target="../media/image119.png"/><Relationship Id="rId30" Type="http://schemas.openxmlformats.org/officeDocument/2006/relationships/image" Target="../media/image122.png"/><Relationship Id="rId35" Type="http://schemas.openxmlformats.org/officeDocument/2006/relationships/image" Target="../media/image127.png"/><Relationship Id="rId8" Type="http://schemas.openxmlformats.org/officeDocument/2006/relationships/image" Target="../media/image100.png"/><Relationship Id="rId3" Type="http://schemas.openxmlformats.org/officeDocument/2006/relationships/image" Target="../media/image9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g"/><Relationship Id="rId5" Type="http://schemas.openxmlformats.org/officeDocument/2006/relationships/image" Target="../media/image133.png"/><Relationship Id="rId10" Type="http://schemas.openxmlformats.org/officeDocument/2006/relationships/image" Target="../media/image138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jpg"/><Relationship Id="rId7" Type="http://schemas.openxmlformats.org/officeDocument/2006/relationships/image" Target="../media/image146.jp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52.jpg"/><Relationship Id="rId7" Type="http://schemas.openxmlformats.org/officeDocument/2006/relationships/image" Target="../media/image146.jp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54.png"/><Relationship Id="rId10" Type="http://schemas.openxmlformats.org/officeDocument/2006/relationships/image" Target="../media/image149.png"/><Relationship Id="rId4" Type="http://schemas.openxmlformats.org/officeDocument/2006/relationships/image" Target="../media/image153.png"/><Relationship Id="rId9" Type="http://schemas.openxmlformats.org/officeDocument/2006/relationships/image" Target="../media/image1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7.jpg"/><Relationship Id="rId7" Type="http://schemas.openxmlformats.org/officeDocument/2006/relationships/image" Target="../media/image159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1" Type="http://schemas.openxmlformats.org/officeDocument/2006/relationships/image" Target="../media/image150.png"/><Relationship Id="rId5" Type="http://schemas.openxmlformats.org/officeDocument/2006/relationships/image" Target="../media/image158.jpg"/><Relationship Id="rId10" Type="http://schemas.openxmlformats.org/officeDocument/2006/relationships/image" Target="../media/image149.png"/><Relationship Id="rId4" Type="http://schemas.openxmlformats.org/officeDocument/2006/relationships/image" Target="../media/image133.png"/><Relationship Id="rId9" Type="http://schemas.openxmlformats.org/officeDocument/2006/relationships/image" Target="../media/image16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5.png"/><Relationship Id="rId7" Type="http://schemas.openxmlformats.org/officeDocument/2006/relationships/image" Target="../media/image150.pn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47.png"/><Relationship Id="rId4" Type="http://schemas.openxmlformats.org/officeDocument/2006/relationships/image" Target="../media/image14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65.jpg"/><Relationship Id="rId7" Type="http://schemas.openxmlformats.org/officeDocument/2006/relationships/image" Target="../media/image147.pn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g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image" Target="../media/image166.jpg"/><Relationship Id="rId9" Type="http://schemas.openxmlformats.org/officeDocument/2006/relationships/image" Target="../media/image1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33.png"/><Relationship Id="rId7" Type="http://schemas.openxmlformats.org/officeDocument/2006/relationships/image" Target="../media/image168.png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10" Type="http://schemas.openxmlformats.org/officeDocument/2006/relationships/image" Target="../media/image171.png"/><Relationship Id="rId4" Type="http://schemas.openxmlformats.org/officeDocument/2006/relationships/image" Target="../media/image134.jpg"/><Relationship Id="rId9" Type="http://schemas.openxmlformats.org/officeDocument/2006/relationships/image" Target="../media/image1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174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image" Target="../media/image147.png"/><Relationship Id="rId4" Type="http://schemas.openxmlformats.org/officeDocument/2006/relationships/image" Target="../media/image146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10" Type="http://schemas.openxmlformats.org/officeDocument/2006/relationships/image" Target="../media/image183.jpg"/><Relationship Id="rId4" Type="http://schemas.openxmlformats.org/officeDocument/2006/relationships/image" Target="../media/image177.jpg"/><Relationship Id="rId9" Type="http://schemas.openxmlformats.org/officeDocument/2006/relationships/image" Target="../media/image1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8.jp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jpg"/><Relationship Id="rId3" Type="http://schemas.openxmlformats.org/officeDocument/2006/relationships/image" Target="../media/image195.png"/><Relationship Id="rId7" Type="http://schemas.openxmlformats.org/officeDocument/2006/relationships/image" Target="../media/image199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8.png"/><Relationship Id="rId5" Type="http://schemas.openxmlformats.org/officeDocument/2006/relationships/image" Target="../media/image197.jpg"/><Relationship Id="rId10" Type="http://schemas.openxmlformats.org/officeDocument/2006/relationships/image" Target="../media/image201.jpg"/><Relationship Id="rId4" Type="http://schemas.openxmlformats.org/officeDocument/2006/relationships/image" Target="../media/image196.png"/><Relationship Id="rId9" Type="http://schemas.openxmlformats.org/officeDocument/2006/relationships/hyperlink" Target="http://www.neighborhoodslurry.com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9.jpg"/><Relationship Id="rId21" Type="http://schemas.openxmlformats.org/officeDocument/2006/relationships/image" Target="../media/image33.png"/><Relationship Id="rId7" Type="http://schemas.openxmlformats.org/officeDocument/2006/relationships/image" Target="../media/image16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1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image" Target="../media/image14.jp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3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16.png"/><Relationship Id="rId12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38.png"/><Relationship Id="rId5" Type="http://schemas.openxmlformats.org/officeDocument/2006/relationships/image" Target="../media/image36.png"/><Relationship Id="rId10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13.png"/><Relationship Id="rId21" Type="http://schemas.openxmlformats.org/officeDocument/2006/relationships/image" Target="../media/image53.jpg"/><Relationship Id="rId7" Type="http://schemas.openxmlformats.org/officeDocument/2006/relationships/image" Target="../media/image20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11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43.png"/><Relationship Id="rId5" Type="http://schemas.openxmlformats.org/officeDocument/2006/relationships/image" Target="../media/image15.png"/><Relationship Id="rId15" Type="http://schemas.openxmlformats.org/officeDocument/2006/relationships/image" Target="../media/image47.png"/><Relationship Id="rId23" Type="http://schemas.openxmlformats.org/officeDocument/2006/relationships/image" Target="../media/image55.jp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14.jp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13" Type="http://schemas.openxmlformats.org/officeDocument/2006/relationships/image" Target="../media/image71.jpg"/><Relationship Id="rId3" Type="http://schemas.openxmlformats.org/officeDocument/2006/relationships/image" Target="../media/image61.png"/><Relationship Id="rId7" Type="http://schemas.openxmlformats.org/officeDocument/2006/relationships/image" Target="../media/image65.jpg"/><Relationship Id="rId12" Type="http://schemas.openxmlformats.org/officeDocument/2006/relationships/image" Target="../media/image70.jpg"/><Relationship Id="rId2" Type="http://schemas.openxmlformats.org/officeDocument/2006/relationships/image" Target="../media/image60.jpg"/><Relationship Id="rId16" Type="http://schemas.openxmlformats.org/officeDocument/2006/relationships/image" Target="../media/image7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jpg"/><Relationship Id="rId10" Type="http://schemas.openxmlformats.org/officeDocument/2006/relationships/image" Target="../media/image68.jpg"/><Relationship Id="rId4" Type="http://schemas.openxmlformats.org/officeDocument/2006/relationships/image" Target="../media/image62.jpg"/><Relationship Id="rId9" Type="http://schemas.openxmlformats.org/officeDocument/2006/relationships/image" Target="../media/image67.jpg"/><Relationship Id="rId14" Type="http://schemas.openxmlformats.org/officeDocument/2006/relationships/image" Target="../media/image7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jpg"/><Relationship Id="rId5" Type="http://schemas.openxmlformats.org/officeDocument/2006/relationships/image" Target="../media/image78.png"/><Relationship Id="rId10" Type="http://schemas.openxmlformats.org/officeDocument/2006/relationships/image" Target="../media/image83.jpg"/><Relationship Id="rId4" Type="http://schemas.openxmlformats.org/officeDocument/2006/relationships/image" Target="../media/image77.jpg"/><Relationship Id="rId9" Type="http://schemas.openxmlformats.org/officeDocument/2006/relationships/image" Target="../media/image8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43000" y="4611851"/>
            <a:ext cx="890778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50" dirty="0">
                <a:solidFill>
                  <a:srgbClr val="F1F1F1"/>
                </a:solidFill>
              </a:rPr>
              <a:t>Micro</a:t>
            </a:r>
            <a:r>
              <a:rPr sz="4400" spc="-605" dirty="0">
                <a:solidFill>
                  <a:srgbClr val="F1F1F1"/>
                </a:solidFill>
              </a:rPr>
              <a:t> </a:t>
            </a:r>
            <a:r>
              <a:rPr sz="4400" spc="-270" dirty="0">
                <a:solidFill>
                  <a:srgbClr val="F1F1F1"/>
                </a:solidFill>
              </a:rPr>
              <a:t>Surfacing</a:t>
            </a:r>
            <a:r>
              <a:rPr sz="4400" spc="-590" dirty="0">
                <a:solidFill>
                  <a:srgbClr val="F1F1F1"/>
                </a:solidFill>
              </a:rPr>
              <a:t> </a:t>
            </a:r>
            <a:r>
              <a:rPr sz="4400" spc="-150" dirty="0">
                <a:solidFill>
                  <a:srgbClr val="F1F1F1"/>
                </a:solidFill>
              </a:rPr>
              <a:t>In</a:t>
            </a:r>
            <a:r>
              <a:rPr sz="4400" spc="-680" dirty="0">
                <a:solidFill>
                  <a:srgbClr val="F1F1F1"/>
                </a:solidFill>
              </a:rPr>
              <a:t> </a:t>
            </a:r>
            <a:r>
              <a:rPr sz="4400" spc="-625" dirty="0">
                <a:solidFill>
                  <a:srgbClr val="F1F1F1"/>
                </a:solidFill>
              </a:rPr>
              <a:t>Y</a:t>
            </a:r>
            <a:r>
              <a:rPr sz="4400" spc="-305" dirty="0">
                <a:solidFill>
                  <a:srgbClr val="F1F1F1"/>
                </a:solidFill>
              </a:rPr>
              <a:t>ou</a:t>
            </a:r>
            <a:r>
              <a:rPr sz="4400" dirty="0">
                <a:solidFill>
                  <a:srgbClr val="F1F1F1"/>
                </a:solidFill>
              </a:rPr>
              <a:t>r</a:t>
            </a:r>
            <a:r>
              <a:rPr sz="4400" spc="-580" dirty="0">
                <a:solidFill>
                  <a:srgbClr val="F1F1F1"/>
                </a:solidFill>
              </a:rPr>
              <a:t> </a:t>
            </a:r>
            <a:r>
              <a:rPr sz="4400" spc="-315" dirty="0">
                <a:solidFill>
                  <a:srgbClr val="F1F1F1"/>
                </a:solidFill>
              </a:rPr>
              <a:t>Neighborhood</a:t>
            </a:r>
            <a:endParaRPr sz="4400" dirty="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43400" y="5563515"/>
            <a:ext cx="2627934" cy="38008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422392" cy="257555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16296" y="0"/>
              <a:ext cx="2715767" cy="3048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16296" y="704087"/>
              <a:ext cx="2715767" cy="187147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25968" y="0"/>
              <a:ext cx="2715767" cy="10088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25968" y="1408175"/>
              <a:ext cx="2715767" cy="11673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35640" y="0"/>
              <a:ext cx="1356359" cy="557783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2569463"/>
              <a:ext cx="10841736" cy="257860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5141976"/>
              <a:ext cx="10841723" cy="171602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835640" y="5571744"/>
              <a:ext cx="1356359" cy="128625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39084" y="304800"/>
              <a:ext cx="5513832" cy="39928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44056" y="1008888"/>
              <a:ext cx="5305056" cy="399288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418551" y="320363"/>
            <a:ext cx="8187690" cy="1035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Arial Black"/>
                <a:cs typeface="Arial Black"/>
              </a:rPr>
              <a:t>2004</a:t>
            </a:r>
            <a:r>
              <a:rPr sz="2000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dirty="0">
                <a:solidFill>
                  <a:srgbClr val="FFFFFF"/>
                </a:solidFill>
                <a:latin typeface="Arial Black"/>
                <a:cs typeface="Arial Black"/>
              </a:rPr>
              <a:t>Mill</a:t>
            </a:r>
            <a:r>
              <a:rPr sz="2000" spc="-4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dirty="0">
                <a:solidFill>
                  <a:srgbClr val="FFFFFF"/>
                </a:solidFill>
                <a:latin typeface="Arial Black"/>
                <a:cs typeface="Arial Black"/>
              </a:rPr>
              <a:t>and Fill</a:t>
            </a:r>
            <a:r>
              <a:rPr sz="2000" spc="-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dirty="0">
                <a:solidFill>
                  <a:srgbClr val="FFFFFF"/>
                </a:solidFill>
                <a:latin typeface="Arial Black"/>
                <a:cs typeface="Arial Black"/>
              </a:rPr>
              <a:t>2.5”</a:t>
            </a:r>
            <a:r>
              <a:rPr sz="200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dirty="0">
                <a:solidFill>
                  <a:srgbClr val="FFFFFF"/>
                </a:solidFill>
                <a:latin typeface="Arial Black"/>
                <a:cs typeface="Arial Black"/>
              </a:rPr>
              <a:t>Hot</a:t>
            </a:r>
            <a:r>
              <a:rPr sz="200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dirty="0">
                <a:solidFill>
                  <a:srgbClr val="FFFFFF"/>
                </a:solidFill>
                <a:latin typeface="Arial Black"/>
                <a:cs typeface="Arial Black"/>
              </a:rPr>
              <a:t>Mix</a:t>
            </a:r>
            <a:r>
              <a:rPr sz="2000" spc="-3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Black"/>
                <a:cs typeface="Arial Black"/>
              </a:rPr>
              <a:t>Asphalt</a:t>
            </a:r>
            <a:endParaRPr sz="20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200">
              <a:latin typeface="Arial Black"/>
              <a:cs typeface="Arial Black"/>
            </a:endParaRPr>
          </a:p>
          <a:p>
            <a:pPr marL="321691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 Black"/>
                <a:cs typeface="Arial Black"/>
              </a:rPr>
              <a:t>2010</a:t>
            </a:r>
            <a:r>
              <a:rPr sz="2000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dirty="0">
                <a:solidFill>
                  <a:srgbClr val="FFFFFF"/>
                </a:solidFill>
                <a:latin typeface="Arial Black"/>
                <a:cs typeface="Arial Black"/>
              </a:rPr>
              <a:t>Crack</a:t>
            </a:r>
            <a:r>
              <a:rPr sz="2000" spc="-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dirty="0">
                <a:solidFill>
                  <a:srgbClr val="FFFFFF"/>
                </a:solidFill>
                <a:latin typeface="Arial Black"/>
                <a:cs typeface="Arial Black"/>
              </a:rPr>
              <a:t>Fill</a:t>
            </a:r>
            <a:r>
              <a:rPr sz="2000" spc="-3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dirty="0">
                <a:solidFill>
                  <a:srgbClr val="FFFFFF"/>
                </a:solidFill>
                <a:latin typeface="Arial Black"/>
                <a:cs typeface="Arial Black"/>
              </a:rPr>
              <a:t>and Micro</a:t>
            </a:r>
            <a:r>
              <a:rPr sz="2000" spc="-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Black"/>
                <a:cs typeface="Arial Black"/>
              </a:rPr>
              <a:t>Surfacing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73240" y="6138666"/>
            <a:ext cx="28003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Arial Black"/>
                <a:cs typeface="Arial Black"/>
              </a:rPr>
              <a:t>Photo</a:t>
            </a:r>
            <a:r>
              <a:rPr sz="2000" spc="-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dirty="0">
                <a:solidFill>
                  <a:srgbClr val="FFFFFF"/>
                </a:solidFill>
                <a:latin typeface="Arial Black"/>
                <a:cs typeface="Arial Black"/>
              </a:rPr>
              <a:t>taken</a:t>
            </a:r>
            <a:r>
              <a:rPr sz="2000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dirty="0">
                <a:solidFill>
                  <a:srgbClr val="FFFFFF"/>
                </a:solidFill>
                <a:latin typeface="Arial Black"/>
                <a:cs typeface="Arial Black"/>
              </a:rPr>
              <a:t>in</a:t>
            </a:r>
            <a:r>
              <a:rPr sz="2000" spc="-5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 Black"/>
                <a:cs typeface="Arial Black"/>
              </a:rPr>
              <a:t>2014</a:t>
            </a:r>
            <a:endParaRPr sz="2000">
              <a:latin typeface="Arial Black"/>
              <a:cs typeface="Arial Black"/>
            </a:endParaRPr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92" y="5687580"/>
              <a:ext cx="9930371" cy="117041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9423" y="4713223"/>
              <a:ext cx="8798694" cy="10322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8171" y="4052112"/>
              <a:ext cx="5268404" cy="340334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083050" cy="6858000"/>
            <a:chOff x="0" y="0"/>
            <a:chExt cx="408305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082796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1634" y="3236366"/>
              <a:ext cx="3211322" cy="238721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10537" y="1630188"/>
            <a:ext cx="3329940" cy="429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356235" algn="just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Project</a:t>
            </a:r>
            <a:r>
              <a:rPr sz="2000" spc="-50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Notification</a:t>
            </a:r>
            <a:r>
              <a:rPr sz="2000" spc="-45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1F1F1"/>
                </a:solidFill>
                <a:latin typeface="Arial"/>
                <a:cs typeface="Arial"/>
              </a:rPr>
              <a:t>mailed </a:t>
            </a: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well</a:t>
            </a:r>
            <a:r>
              <a:rPr sz="2000" spc="-10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in</a:t>
            </a:r>
            <a:r>
              <a:rPr sz="2000" spc="-10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advance</a:t>
            </a:r>
            <a:r>
              <a:rPr sz="2000" spc="-35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of</a:t>
            </a:r>
            <a:r>
              <a:rPr sz="2000" spc="-15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all</a:t>
            </a:r>
            <a:r>
              <a:rPr sz="2000" spc="-5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1F1F1"/>
                </a:solidFill>
                <a:latin typeface="Arial"/>
                <a:cs typeface="Arial"/>
              </a:rPr>
              <a:t>work </a:t>
            </a:r>
            <a:r>
              <a:rPr sz="2000" spc="-10" dirty="0">
                <a:solidFill>
                  <a:srgbClr val="F1F1F1"/>
                </a:solidFill>
                <a:latin typeface="Arial"/>
                <a:cs typeface="Arial"/>
              </a:rPr>
              <a:t>commencing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Signs</a:t>
            </a:r>
            <a:r>
              <a:rPr sz="2000" spc="-10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and</a:t>
            </a:r>
            <a:r>
              <a:rPr sz="2000" spc="-35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Notices</a:t>
            </a:r>
            <a:r>
              <a:rPr sz="2000" spc="-20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1F1F1"/>
                </a:solidFill>
                <a:latin typeface="Arial"/>
                <a:cs typeface="Arial"/>
              </a:rPr>
              <a:t>several </a:t>
            </a: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days</a:t>
            </a:r>
            <a:r>
              <a:rPr sz="2000" spc="-20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before</a:t>
            </a:r>
            <a:r>
              <a:rPr sz="2000" spc="-35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slurry</a:t>
            </a:r>
            <a:r>
              <a:rPr sz="2000" spc="-40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1F1F1"/>
                </a:solidFill>
                <a:latin typeface="Arial"/>
                <a:cs typeface="Arial"/>
              </a:rPr>
              <a:t>application begins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Arial"/>
              <a:cs typeface="Arial"/>
            </a:endParaRPr>
          </a:p>
          <a:p>
            <a:pPr marL="12700" marR="288290">
              <a:lnSpc>
                <a:spcPct val="100000"/>
              </a:lnSpc>
            </a:pP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No</a:t>
            </a:r>
            <a:r>
              <a:rPr sz="2000" spc="-20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Parking</a:t>
            </a:r>
            <a:r>
              <a:rPr sz="2000" spc="-20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signs</a:t>
            </a:r>
            <a:r>
              <a:rPr sz="2000" spc="-25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posted</a:t>
            </a:r>
            <a:r>
              <a:rPr sz="2000" spc="-30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1F1F1"/>
                </a:solidFill>
                <a:latin typeface="Arial"/>
                <a:cs typeface="Arial"/>
              </a:rPr>
              <a:t>in </a:t>
            </a:r>
            <a:r>
              <a:rPr sz="2000" spc="-10" dirty="0">
                <a:solidFill>
                  <a:srgbClr val="F1F1F1"/>
                </a:solidFill>
                <a:latin typeface="Arial"/>
                <a:cs typeface="Arial"/>
              </a:rPr>
              <a:t>advance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 marR="17145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Community</a:t>
            </a:r>
            <a:r>
              <a:rPr sz="2000" spc="-40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groups</a:t>
            </a:r>
            <a:r>
              <a:rPr sz="2000" spc="-40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1F1F1"/>
                </a:solidFill>
                <a:latin typeface="Arial"/>
                <a:cs typeface="Arial"/>
              </a:rPr>
              <a:t>and </a:t>
            </a: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website</a:t>
            </a:r>
            <a:r>
              <a:rPr sz="2000" spc="-40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updated</a:t>
            </a:r>
            <a:r>
              <a:rPr sz="2000" spc="-35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1F1F1"/>
                </a:solidFill>
                <a:latin typeface="Arial"/>
                <a:cs typeface="Arial"/>
              </a:rPr>
              <a:t>throughout </a:t>
            </a: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the</a:t>
            </a:r>
            <a:r>
              <a:rPr sz="2000" spc="-20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1F1F1"/>
                </a:solidFill>
                <a:latin typeface="Arial"/>
                <a:cs typeface="Arial"/>
              </a:rPr>
              <a:t>project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55807" y="716280"/>
            <a:ext cx="11569700" cy="5998845"/>
            <a:chOff x="555807" y="716280"/>
            <a:chExt cx="11569700" cy="599884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66159" y="716280"/>
              <a:ext cx="2171700" cy="17007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5807" y="798461"/>
              <a:ext cx="1956811" cy="3384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65647" y="4337316"/>
              <a:ext cx="4178807" cy="25449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744456" y="4337316"/>
              <a:ext cx="184416" cy="237742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94376" y="4337316"/>
              <a:ext cx="271272" cy="159865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75292" y="897636"/>
              <a:ext cx="2549652" cy="1947672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3652278" y="24383"/>
            <a:ext cx="8540115" cy="6734809"/>
            <a:chOff x="3652278" y="24383"/>
            <a:chExt cx="8540115" cy="6734809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53939" y="24383"/>
              <a:ext cx="6044184" cy="87325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77453" y="2417063"/>
              <a:ext cx="99930" cy="3261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774679" y="2845307"/>
              <a:ext cx="105809" cy="20573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977383" y="134112"/>
              <a:ext cx="5797295" cy="420319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898123" y="3051048"/>
              <a:ext cx="1293876" cy="34000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774679" y="3051048"/>
              <a:ext cx="123444" cy="18174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744455" y="4656531"/>
              <a:ext cx="2447544" cy="210208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928859" y="4591812"/>
              <a:ext cx="129641" cy="105991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28859" y="4482083"/>
              <a:ext cx="143065" cy="10972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744455" y="3051048"/>
              <a:ext cx="1030224" cy="143103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928859" y="3151646"/>
              <a:ext cx="2263140" cy="351874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742943" y="2743200"/>
              <a:ext cx="339851" cy="319276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082795" y="2743200"/>
              <a:ext cx="771143" cy="34966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082795" y="4225620"/>
              <a:ext cx="1211579" cy="171034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742943" y="3236366"/>
              <a:ext cx="84632" cy="23872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853939" y="2743200"/>
              <a:ext cx="123444" cy="90631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162016" y="4482083"/>
              <a:ext cx="132359" cy="10972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977383" y="2743200"/>
              <a:ext cx="588263" cy="173888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819080" y="2977972"/>
              <a:ext cx="263715" cy="124764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082795" y="2820365"/>
              <a:ext cx="1211579" cy="289800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853939" y="3092869"/>
              <a:ext cx="332409" cy="149894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977383" y="3649522"/>
              <a:ext cx="184632" cy="83256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652278" y="797115"/>
              <a:ext cx="2000005" cy="153866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294375" y="4591812"/>
              <a:ext cx="4450080" cy="212293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835832" y="5651728"/>
              <a:ext cx="93027" cy="77199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294375" y="5078946"/>
              <a:ext cx="93878" cy="44414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347715" y="4352543"/>
              <a:ext cx="4527803" cy="2270759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654835" y="924306"/>
              <a:ext cx="2443895" cy="1841422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38600" y="0"/>
            <a:ext cx="8153400" cy="6858000"/>
            <a:chOff x="4038600" y="0"/>
            <a:chExt cx="81534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38600" y="0"/>
              <a:ext cx="8153400" cy="257555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38600" y="2569463"/>
              <a:ext cx="8153400" cy="257860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38600" y="5141976"/>
              <a:ext cx="8153400" cy="1716024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0" y="0"/>
            <a:ext cx="4038600" cy="6858000"/>
            <a:chOff x="0" y="0"/>
            <a:chExt cx="4038600" cy="685800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2697480" cy="257555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91384" y="0"/>
              <a:ext cx="1347203" cy="557783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2569464"/>
              <a:ext cx="2697480" cy="428853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91384" y="5571744"/>
              <a:ext cx="1347203" cy="128625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2462" y="551573"/>
              <a:ext cx="1462671" cy="42303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9201" y="1050937"/>
              <a:ext cx="2476827" cy="417461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215">
              <a:lnSpc>
                <a:spcPct val="100000"/>
              </a:lnSpc>
              <a:spcBef>
                <a:spcPts val="100"/>
              </a:spcBef>
            </a:pPr>
            <a:r>
              <a:rPr dirty="0"/>
              <a:t>Crack</a:t>
            </a:r>
            <a:r>
              <a:rPr spc="-10" dirty="0"/>
              <a:t> Sealing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523240" y="2303247"/>
            <a:ext cx="3014980" cy="3074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7493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Cracks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1/4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inch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greater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filled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Quick-moving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operation,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parking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affected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need-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only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Arial"/>
              <a:cs typeface="Arial"/>
            </a:endParaRPr>
          </a:p>
          <a:p>
            <a:pPr marL="12700" marR="32004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zone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protected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flaggers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Generally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unintrusive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38600" y="0"/>
            <a:ext cx="8153398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4038600" cy="6858000"/>
            <a:chOff x="0" y="0"/>
            <a:chExt cx="4038600" cy="6858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697480" cy="25755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91384" y="0"/>
              <a:ext cx="1347203" cy="55778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569464"/>
              <a:ext cx="2697480" cy="428853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91384" y="5571744"/>
              <a:ext cx="1347203" cy="1286256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215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Patching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23238" y="2302338"/>
            <a:ext cx="2994660" cy="2769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Localized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failures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repaired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plant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mix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asphalt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 marR="266065" algn="just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Includes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potholes,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utility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cuts,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wide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cracks,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minor “alligatoring”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Arial"/>
              <a:cs typeface="Arial"/>
            </a:endParaRPr>
          </a:p>
          <a:p>
            <a:pPr marL="12700" marR="992505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Localized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parking restrictions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52462" y="551573"/>
            <a:ext cx="2493645" cy="916940"/>
            <a:chOff x="552462" y="551573"/>
            <a:chExt cx="2493645" cy="916940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2462" y="551573"/>
              <a:ext cx="1462671" cy="42303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9201" y="1050937"/>
              <a:ext cx="2476827" cy="417461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38600" y="0"/>
            <a:ext cx="8153400" cy="6858000"/>
            <a:chOff x="4038600" y="0"/>
            <a:chExt cx="81534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38600" y="0"/>
              <a:ext cx="7720582" cy="257555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53088" y="0"/>
              <a:ext cx="438911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38600" y="2569463"/>
              <a:ext cx="7720582" cy="257860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38600" y="5141976"/>
              <a:ext cx="7720582" cy="1716024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0" y="0"/>
            <a:ext cx="4038600" cy="6858000"/>
            <a:chOff x="0" y="0"/>
            <a:chExt cx="4038600" cy="685800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2993136" cy="257555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87040" y="0"/>
              <a:ext cx="853439" cy="68580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2569464"/>
              <a:ext cx="2993136" cy="428853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40479" y="0"/>
              <a:ext cx="198120" cy="6858000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915">
              <a:lnSpc>
                <a:spcPct val="100000"/>
              </a:lnSpc>
              <a:spcBef>
                <a:spcPts val="100"/>
              </a:spcBef>
            </a:pPr>
            <a:r>
              <a:rPr dirty="0"/>
              <a:t>Micro</a:t>
            </a:r>
            <a:r>
              <a:rPr spc="-10" dirty="0"/>
              <a:t> </a:t>
            </a:r>
            <a:r>
              <a:rPr lang="en-US" spc="-10" dirty="0"/>
              <a:t>S</a:t>
            </a:r>
            <a:r>
              <a:rPr spc="-10" dirty="0"/>
              <a:t>urfacing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535940" y="2302510"/>
            <a:ext cx="2721610" cy="3074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3429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day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begins Traffic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Control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crew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arrives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Cones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put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out,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manhole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utility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covers protected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Arial"/>
              <a:cs typeface="Arial"/>
            </a:endParaRPr>
          </a:p>
          <a:p>
            <a:pPr marL="12700" marR="79883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TIP: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be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performed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today.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52462" y="549351"/>
            <a:ext cx="2597785" cy="923290"/>
            <a:chOff x="552462" y="549351"/>
            <a:chExt cx="2597785" cy="923290"/>
          </a:xfrm>
        </p:grpSpPr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2462" y="549351"/>
              <a:ext cx="1462671" cy="42304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9429" y="1043127"/>
              <a:ext cx="2580271" cy="429069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38600" y="0"/>
            <a:ext cx="8153400" cy="6858000"/>
            <a:chOff x="4038600" y="0"/>
            <a:chExt cx="81534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38600" y="0"/>
              <a:ext cx="7720736" cy="257307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53253" y="0"/>
              <a:ext cx="438746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38600" y="2566984"/>
              <a:ext cx="7720736" cy="258222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38600" y="5143114"/>
              <a:ext cx="7720741" cy="1714885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0" y="0"/>
            <a:ext cx="4038600" cy="6858000"/>
            <a:chOff x="0" y="0"/>
            <a:chExt cx="4038600" cy="685800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2993136" cy="257555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87040" y="0"/>
              <a:ext cx="853439" cy="68580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2569464"/>
              <a:ext cx="2993136" cy="428853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40479" y="0"/>
              <a:ext cx="198120" cy="6858000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100"/>
              </a:spcBef>
            </a:pPr>
            <a:r>
              <a:rPr dirty="0"/>
              <a:t>Micro</a:t>
            </a:r>
            <a:r>
              <a:rPr spc="-10" dirty="0"/>
              <a:t> </a:t>
            </a:r>
            <a:r>
              <a:rPr lang="en-US" spc="-10" dirty="0"/>
              <a:t>S</a:t>
            </a:r>
            <a:r>
              <a:rPr spc="-10" dirty="0"/>
              <a:t>urfacing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539382" y="2302510"/>
            <a:ext cx="3237230" cy="15677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Some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intersections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taped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off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 dirty="0">
              <a:latin typeface="Arial"/>
              <a:cs typeface="Arial"/>
            </a:endParaRPr>
          </a:p>
          <a:p>
            <a:pPr marL="12700" marR="563245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Roadway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swept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prior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to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resurfacing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 dirty="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52462" y="549351"/>
            <a:ext cx="2597785" cy="923290"/>
            <a:chOff x="552462" y="549351"/>
            <a:chExt cx="2597785" cy="923290"/>
          </a:xfrm>
        </p:grpSpPr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2462" y="549351"/>
              <a:ext cx="1462671" cy="42304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9429" y="1043127"/>
              <a:ext cx="2580271" cy="429069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38600" y="0"/>
            <a:ext cx="8153400" cy="6858000"/>
            <a:chOff x="4038600" y="0"/>
            <a:chExt cx="81534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38600" y="0"/>
              <a:ext cx="81534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38600" y="0"/>
              <a:ext cx="3889247" cy="6854939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0" y="0"/>
            <a:ext cx="4038600" cy="6858000"/>
            <a:chOff x="0" y="0"/>
            <a:chExt cx="4038600" cy="685800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697480" cy="257555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91384" y="0"/>
              <a:ext cx="1149095" cy="557783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569464"/>
              <a:ext cx="2697480" cy="428853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91384" y="5571744"/>
              <a:ext cx="1347215" cy="128625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40479" y="0"/>
              <a:ext cx="198120" cy="6854939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550">
              <a:lnSpc>
                <a:spcPct val="100000"/>
              </a:lnSpc>
              <a:spcBef>
                <a:spcPts val="100"/>
              </a:spcBef>
            </a:pPr>
            <a:r>
              <a:rPr dirty="0"/>
              <a:t>Micro</a:t>
            </a:r>
            <a:r>
              <a:rPr spc="-10" dirty="0"/>
              <a:t> </a:t>
            </a:r>
            <a:r>
              <a:rPr lang="en-US" spc="-10" dirty="0"/>
              <a:t>S</a:t>
            </a:r>
            <a:r>
              <a:rPr spc="-10" dirty="0"/>
              <a:t>urfacing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36475" y="2302510"/>
            <a:ext cx="3187065" cy="34297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Brown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when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000" spc="-15" dirty="0">
                <a:solidFill>
                  <a:srgbClr val="FFFFFF"/>
                </a:solidFill>
                <a:latin typeface="Arial"/>
                <a:cs typeface="Arial"/>
              </a:rPr>
              <a:t>initially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placed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 dirty="0">
              <a:latin typeface="Arial"/>
              <a:cs typeface="Arial"/>
            </a:endParaRPr>
          </a:p>
          <a:p>
            <a:pPr marL="12700" marR="67945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Water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evaporates</a:t>
            </a:r>
            <a:r>
              <a:rPr sz="20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surface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turns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black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Coned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off,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flaggers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Traffic-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ready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sz="2000" spc="-50" dirty="0">
                <a:solidFill>
                  <a:srgbClr val="FFFFFF"/>
                </a:solidFill>
                <a:latin typeface="Arial"/>
                <a:cs typeface="Arial"/>
              </a:rPr>
              <a:t> hours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 dirty="0">
              <a:latin typeface="Arial"/>
              <a:cs typeface="Arial"/>
            </a:endParaRPr>
          </a:p>
          <a:p>
            <a:pPr marL="12700" marR="44323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TIP: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cross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brown </a:t>
            </a:r>
            <a:r>
              <a:rPr lang="en-US" sz="2000"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icro</a:t>
            </a:r>
            <a:r>
              <a:rPr lang="en-US" sz="2000" spc="-10" dirty="0">
                <a:solidFill>
                  <a:srgbClr val="FFFFFF"/>
                </a:solidFill>
                <a:latin typeface="Arial"/>
                <a:cs typeface="Arial"/>
              </a:rPr>
              <a:t> S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urfacing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27847" y="4572"/>
            <a:ext cx="4264151" cy="6853427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552462" y="549351"/>
            <a:ext cx="2597785" cy="923290"/>
            <a:chOff x="552462" y="549351"/>
            <a:chExt cx="2597785" cy="923290"/>
          </a:xfrm>
        </p:grpSpPr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2462" y="549351"/>
              <a:ext cx="1462671" cy="42304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9429" y="1043127"/>
              <a:ext cx="2580271" cy="429069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38600" y="0"/>
            <a:ext cx="8153400" cy="685799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4038600" cy="6858000"/>
            <a:chOff x="0" y="0"/>
            <a:chExt cx="4038600" cy="6858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993136" cy="25755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87040" y="0"/>
              <a:ext cx="853439" cy="6858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569464"/>
              <a:ext cx="2993136" cy="428853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40479" y="0"/>
              <a:ext cx="198120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00"/>
              </a:spcBef>
            </a:pPr>
            <a:r>
              <a:rPr dirty="0"/>
              <a:t>Micro</a:t>
            </a:r>
            <a:r>
              <a:rPr spc="-10" dirty="0"/>
              <a:t> surfacing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29590" y="2302510"/>
            <a:ext cx="3206115" cy="2160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Lanes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will be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clearly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defined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traffic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cones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 marR="262255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When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doubt,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darker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lane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travel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lane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Drive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conservatively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52462" y="549351"/>
            <a:ext cx="2597785" cy="923290"/>
            <a:chOff x="552462" y="549351"/>
            <a:chExt cx="2597785" cy="923290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9429" y="1043127"/>
              <a:ext cx="2580271" cy="42906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2462" y="549351"/>
              <a:ext cx="1462671" cy="423049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835140"/>
              <a:ext cx="4038600" cy="2285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38600" y="0"/>
              <a:ext cx="8153399" cy="6857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697480" cy="27371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91384" y="0"/>
              <a:ext cx="1347203" cy="547115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731007"/>
              <a:ext cx="2697480" cy="274015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5465064"/>
              <a:ext cx="4038600" cy="137007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517823" y="1909618"/>
            <a:ext cx="2889885" cy="3684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Part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family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asphalt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maintenance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treatments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used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worldwide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since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1930’s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 marR="102235" algn="just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Slurry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surfacing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systems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used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US since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60’s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Arial"/>
              <a:cs typeface="Arial"/>
            </a:endParaRPr>
          </a:p>
          <a:p>
            <a:pPr marL="12700" marR="229235" algn="just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Slurry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Pavers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has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been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applying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them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more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than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50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years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32091" y="596391"/>
            <a:ext cx="2811145" cy="917575"/>
            <a:chOff x="532091" y="596391"/>
            <a:chExt cx="2811145" cy="917575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7042" y="1084592"/>
              <a:ext cx="2349686" cy="42906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2091" y="596391"/>
              <a:ext cx="2811056" cy="332638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38600" y="0"/>
            <a:ext cx="8153400" cy="6858000"/>
            <a:chOff x="4038600" y="0"/>
            <a:chExt cx="81534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35111" y="0"/>
              <a:ext cx="4056888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43088" y="0"/>
              <a:ext cx="4248911" cy="6857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38600" y="0"/>
              <a:ext cx="4096511" cy="6857998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0" y="0"/>
            <a:ext cx="4038600" cy="6858000"/>
            <a:chOff x="0" y="0"/>
            <a:chExt cx="4038600" cy="685800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2993136" cy="257555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87040" y="0"/>
              <a:ext cx="853439" cy="68580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2569464"/>
              <a:ext cx="2993136" cy="428853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40479" y="0"/>
              <a:ext cx="198120" cy="6858000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Micro</a:t>
            </a:r>
            <a:r>
              <a:rPr lang="en-US" spc="-10" dirty="0"/>
              <a:t> S</a:t>
            </a:r>
            <a:r>
              <a:rPr spc="-10" dirty="0"/>
              <a:t>urfacing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66625" y="2302510"/>
            <a:ext cx="3288665" cy="325627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48895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Some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cul-de-sacs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may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need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done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once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Residents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in the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circle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will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be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notified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make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arrangements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move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vehicles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necessary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500">
              <a:latin typeface="Arial"/>
              <a:cs typeface="Arial"/>
            </a:endParaRPr>
          </a:p>
          <a:p>
            <a:pPr marL="12700" marR="59182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TIP: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Crew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notify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residents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so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52462" y="549351"/>
            <a:ext cx="2597785" cy="923290"/>
            <a:chOff x="552462" y="549351"/>
            <a:chExt cx="2597785" cy="923290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2462" y="549351"/>
              <a:ext cx="1462671" cy="42304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9429" y="1043127"/>
              <a:ext cx="2580271" cy="429069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38600" y="0"/>
            <a:ext cx="8153318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4038600" cy="6858000"/>
            <a:chOff x="0" y="0"/>
            <a:chExt cx="4038600" cy="6858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697480" cy="25755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91384" y="0"/>
              <a:ext cx="1347203" cy="55778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569464"/>
              <a:ext cx="2697480" cy="428853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91384" y="5571744"/>
              <a:ext cx="1347203" cy="128625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66625" y="1631950"/>
            <a:ext cx="3169285" cy="3379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280035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Surface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"fines"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ravel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off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during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wear-in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curing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Streets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swept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about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two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weeks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after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treatment,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sanding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swept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earlier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Arial"/>
              <a:cs typeface="Arial"/>
            </a:endParaRPr>
          </a:p>
          <a:p>
            <a:pPr marL="12700" marR="208915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Monitored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several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weeks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then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inspected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ensure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everything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complete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95846" y="566813"/>
            <a:ext cx="1922780" cy="916940"/>
            <a:chOff x="495846" y="566813"/>
            <a:chExt cx="1922780" cy="916940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5846" y="566813"/>
              <a:ext cx="1462683" cy="42304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0980" y="1060589"/>
              <a:ext cx="1193021" cy="3384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50110" y="1243444"/>
              <a:ext cx="123225" cy="627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08311" y="1151001"/>
              <a:ext cx="509723" cy="332638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38600" y="0"/>
            <a:ext cx="81534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4038600" cy="6858000"/>
            <a:chOff x="0" y="0"/>
            <a:chExt cx="4038600" cy="6858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993136" cy="25755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87040" y="0"/>
              <a:ext cx="853439" cy="6858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569464"/>
              <a:ext cx="2993136" cy="428853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40479" y="0"/>
              <a:ext cx="198120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Cooperation</a:t>
            </a:r>
            <a:r>
              <a:rPr spc="-25" dirty="0"/>
              <a:t> </a:t>
            </a:r>
            <a:r>
              <a:rPr dirty="0"/>
              <a:t>is</a:t>
            </a:r>
            <a:r>
              <a:rPr spc="-25" dirty="0"/>
              <a:t> </a:t>
            </a:r>
            <a:r>
              <a:rPr spc="-20" dirty="0"/>
              <a:t>Key!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66625" y="2259838"/>
            <a:ext cx="3133725" cy="115443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Please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follow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direction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from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traffic</a:t>
            </a:r>
            <a:r>
              <a:rPr sz="20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control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9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Pay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attention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road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signs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70096" y="796239"/>
            <a:ext cx="3285128" cy="42906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38600" y="0"/>
            <a:ext cx="81534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4038600" cy="6858000"/>
            <a:chOff x="0" y="0"/>
            <a:chExt cx="4038600" cy="6858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645664" cy="25755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39568" y="0"/>
              <a:ext cx="1324355" cy="55778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569464"/>
              <a:ext cx="2645664" cy="428853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39568" y="5571744"/>
              <a:ext cx="1324355" cy="128625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63923" y="0"/>
              <a:ext cx="74675" cy="68580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9326" y="590283"/>
              <a:ext cx="3231029" cy="3765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8601" y="1029195"/>
              <a:ext cx="2897027" cy="301205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466627" y="1631950"/>
            <a:ext cx="2974340" cy="459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2225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New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Asphalt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surfaces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scuff</a:t>
            </a:r>
            <a:endParaRPr sz="2400">
              <a:latin typeface="Arial"/>
              <a:cs typeface="Arial"/>
            </a:endParaRPr>
          </a:p>
          <a:p>
            <a:pPr marL="12700" marR="295275" algn="just">
              <a:lnSpc>
                <a:spcPct val="100000"/>
              </a:lnSpc>
              <a:spcBef>
                <a:spcPts val="2400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High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surface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temps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soften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every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type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new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asphalt</a:t>
            </a:r>
            <a:endParaRPr sz="2400">
              <a:latin typeface="Arial"/>
              <a:cs typeface="Arial"/>
            </a:endParaRPr>
          </a:p>
          <a:p>
            <a:pPr marL="12700" marR="225425" algn="just">
              <a:lnSpc>
                <a:spcPct val="100000"/>
              </a:lnSpc>
              <a:spcBef>
                <a:spcPts val="2400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Drive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conservatively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avoid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sitting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still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while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turning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wheel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2400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Most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blend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time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traffic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632192" y="0"/>
            <a:ext cx="4559807" cy="685647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841736" cy="257555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35640" y="0"/>
              <a:ext cx="1356359" cy="55778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569463"/>
              <a:ext cx="10841736" cy="257860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5141976"/>
              <a:ext cx="10841723" cy="17160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835640" y="5571744"/>
              <a:ext cx="1356359" cy="128625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16939" y="5716478"/>
            <a:ext cx="52603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800" b="1" spc="-10" dirty="0">
                <a:solidFill>
                  <a:srgbClr val="FFFFFF"/>
                </a:solidFill>
                <a:highlight>
                  <a:srgbClr val="000000"/>
                </a:highlight>
                <a:latin typeface="Corbel"/>
                <a:cs typeface="Corbel"/>
              </a:rPr>
              <a:t>Micro</a:t>
            </a:r>
            <a:r>
              <a:rPr sz="2800" b="1" spc="-130" dirty="0">
                <a:solidFill>
                  <a:srgbClr val="FFFFFF"/>
                </a:solidFill>
                <a:highlight>
                  <a:srgbClr val="000000"/>
                </a:highlight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highlight>
                  <a:srgbClr val="000000"/>
                </a:highlight>
                <a:latin typeface="Corbel"/>
                <a:cs typeface="Corbel"/>
              </a:rPr>
              <a:t>Surface</a:t>
            </a:r>
            <a:r>
              <a:rPr sz="2800" b="1" spc="-25" dirty="0">
                <a:solidFill>
                  <a:srgbClr val="FFFFFF"/>
                </a:solidFill>
                <a:highlight>
                  <a:srgbClr val="000000"/>
                </a:highlight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highlight>
                  <a:srgbClr val="000000"/>
                </a:highlight>
                <a:latin typeface="Corbel"/>
                <a:cs typeface="Corbel"/>
              </a:rPr>
              <a:t>or</a:t>
            </a:r>
            <a:r>
              <a:rPr sz="2800" b="1" spc="-60" dirty="0">
                <a:solidFill>
                  <a:srgbClr val="FFFFFF"/>
                </a:solidFill>
                <a:highlight>
                  <a:srgbClr val="000000"/>
                </a:highlight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highlight>
                  <a:srgbClr val="000000"/>
                </a:highlight>
                <a:latin typeface="Corbel"/>
                <a:cs typeface="Corbel"/>
              </a:rPr>
              <a:t>Hot</a:t>
            </a:r>
            <a:r>
              <a:rPr sz="2800" b="1" spc="-65" dirty="0">
                <a:solidFill>
                  <a:srgbClr val="FFFFFF"/>
                </a:solidFill>
                <a:highlight>
                  <a:srgbClr val="000000"/>
                </a:highlight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highlight>
                  <a:srgbClr val="000000"/>
                </a:highlight>
                <a:latin typeface="Corbel"/>
                <a:cs typeface="Corbel"/>
              </a:rPr>
              <a:t>Mix</a:t>
            </a:r>
            <a:r>
              <a:rPr sz="2800" b="1" spc="-130" dirty="0">
                <a:solidFill>
                  <a:srgbClr val="FFFFFF"/>
                </a:solidFill>
                <a:highlight>
                  <a:srgbClr val="000000"/>
                </a:highlight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highlight>
                  <a:srgbClr val="000000"/>
                </a:highlight>
                <a:latin typeface="Corbel"/>
                <a:cs typeface="Corbel"/>
              </a:rPr>
              <a:t>Asphalt?</a:t>
            </a:r>
            <a:endParaRPr sz="2800" dirty="0">
              <a:highlight>
                <a:srgbClr val="000000"/>
              </a:highlight>
              <a:latin typeface="Corbel"/>
              <a:cs typeface="Corbel"/>
            </a:endParaRPr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095999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0" y="0"/>
              <a:ext cx="5230368" cy="25755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20272" y="0"/>
              <a:ext cx="871714" cy="6858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0" y="2569463"/>
              <a:ext cx="5230368" cy="25786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0" y="5141976"/>
              <a:ext cx="5230368" cy="171602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16939" y="5716478"/>
            <a:ext cx="100323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FFFFFF"/>
                </a:solidFill>
                <a:highlight>
                  <a:srgbClr val="000000"/>
                </a:highlight>
                <a:latin typeface="Corbel"/>
                <a:cs typeface="Corbel"/>
              </a:rPr>
              <a:t>Homeowners'</a:t>
            </a:r>
            <a:r>
              <a:rPr sz="2800" b="1" spc="-125" dirty="0">
                <a:solidFill>
                  <a:srgbClr val="FFFFFF"/>
                </a:solidFill>
                <a:highlight>
                  <a:srgbClr val="000000"/>
                </a:highlight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highlight>
                  <a:srgbClr val="000000"/>
                </a:highlight>
                <a:latin typeface="Corbel"/>
                <a:cs typeface="Corbel"/>
              </a:rPr>
              <a:t>New</a:t>
            </a:r>
            <a:r>
              <a:rPr sz="2800" b="1" spc="-60" dirty="0">
                <a:solidFill>
                  <a:srgbClr val="FFFFFF"/>
                </a:solidFill>
                <a:highlight>
                  <a:srgbClr val="000000"/>
                </a:highlight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highlight>
                  <a:srgbClr val="000000"/>
                </a:highlight>
                <a:latin typeface="Corbel"/>
                <a:cs typeface="Corbel"/>
              </a:rPr>
              <a:t>Hot</a:t>
            </a:r>
            <a:r>
              <a:rPr sz="2800" b="1" spc="-70" dirty="0">
                <a:solidFill>
                  <a:srgbClr val="FFFFFF"/>
                </a:solidFill>
                <a:highlight>
                  <a:srgbClr val="000000"/>
                </a:highlight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highlight>
                  <a:srgbClr val="000000"/>
                </a:highlight>
                <a:latin typeface="Corbel"/>
                <a:cs typeface="Corbel"/>
              </a:rPr>
              <a:t>Mix</a:t>
            </a:r>
            <a:r>
              <a:rPr sz="2800" b="1" spc="-135" dirty="0">
                <a:solidFill>
                  <a:srgbClr val="FFFFFF"/>
                </a:solidFill>
                <a:highlight>
                  <a:srgbClr val="000000"/>
                </a:highlight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highlight>
                  <a:srgbClr val="000000"/>
                </a:highlight>
                <a:latin typeface="Corbel"/>
                <a:cs typeface="Corbel"/>
              </a:rPr>
              <a:t>Asphalt</a:t>
            </a:r>
            <a:r>
              <a:rPr sz="2800" b="1" spc="-55" dirty="0">
                <a:solidFill>
                  <a:srgbClr val="FFFFFF"/>
                </a:solidFill>
                <a:highlight>
                  <a:srgbClr val="000000"/>
                </a:highlight>
                <a:latin typeface="Corbel"/>
                <a:cs typeface="Corbel"/>
              </a:rPr>
              <a:t> </a:t>
            </a:r>
            <a:r>
              <a:rPr sz="2800" b="1" spc="-20" dirty="0">
                <a:solidFill>
                  <a:srgbClr val="FFFFFF"/>
                </a:solidFill>
                <a:highlight>
                  <a:srgbClr val="000000"/>
                </a:highlight>
                <a:latin typeface="Corbel"/>
                <a:cs typeface="Corbel"/>
              </a:rPr>
              <a:t>and</a:t>
            </a:r>
            <a:r>
              <a:rPr sz="2800" b="1" spc="-125" dirty="0">
                <a:solidFill>
                  <a:srgbClr val="FFFFFF"/>
                </a:solidFill>
                <a:highlight>
                  <a:srgbClr val="000000"/>
                </a:highlight>
                <a:latin typeface="Corbel"/>
                <a:cs typeface="Corbel"/>
              </a:rPr>
              <a:t> </a:t>
            </a:r>
            <a:r>
              <a:rPr sz="2800" b="1" dirty="0">
                <a:solidFill>
                  <a:srgbClr val="FFFFFF"/>
                </a:solidFill>
                <a:highlight>
                  <a:srgbClr val="000000"/>
                </a:highlight>
                <a:latin typeface="Corbel"/>
                <a:cs typeface="Corbel"/>
              </a:rPr>
              <a:t>Asphalt</a:t>
            </a:r>
            <a:r>
              <a:rPr sz="2800" b="1" spc="-55" dirty="0">
                <a:solidFill>
                  <a:srgbClr val="FFFFFF"/>
                </a:solidFill>
                <a:highlight>
                  <a:srgbClr val="000000"/>
                </a:highlight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highlight>
                  <a:srgbClr val="000000"/>
                </a:highlight>
                <a:latin typeface="Corbel"/>
                <a:cs typeface="Corbel"/>
              </a:rPr>
              <a:t>Pavement</a:t>
            </a:r>
            <a:r>
              <a:rPr sz="2800" b="1" spc="-100" dirty="0">
                <a:solidFill>
                  <a:srgbClr val="FFFFFF"/>
                </a:solidFill>
                <a:highlight>
                  <a:srgbClr val="000000"/>
                </a:highlight>
                <a:latin typeface="Corbel"/>
                <a:cs typeface="Corbel"/>
              </a:rPr>
              <a:t> </a:t>
            </a:r>
            <a:r>
              <a:rPr sz="2800" b="1" spc="-10" dirty="0">
                <a:solidFill>
                  <a:srgbClr val="FFFFFF"/>
                </a:solidFill>
                <a:highlight>
                  <a:srgbClr val="000000"/>
                </a:highlight>
                <a:latin typeface="Corbel"/>
                <a:cs typeface="Corbel"/>
              </a:rPr>
              <a:t>Sealer</a:t>
            </a:r>
            <a:endParaRPr sz="2800" dirty="0">
              <a:highlight>
                <a:srgbClr val="000000"/>
              </a:highlight>
              <a:latin typeface="Corbel"/>
              <a:cs typeface="Corbel"/>
            </a:endParaRPr>
          </a:p>
        </p:txBody>
      </p:sp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524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90476" y="0"/>
            <a:ext cx="1524" cy="685800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523" y="0"/>
            <a:ext cx="12189460" cy="6858000"/>
            <a:chOff x="1523" y="0"/>
            <a:chExt cx="12189460" cy="685800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3" y="0"/>
              <a:ext cx="10838688" cy="25755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34116" y="0"/>
              <a:ext cx="1356346" cy="55778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3" y="2569464"/>
              <a:ext cx="10838688" cy="257860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23" y="5141976"/>
              <a:ext cx="10838688" cy="171602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34116" y="5571744"/>
              <a:ext cx="1356346" cy="128625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943694" y="5963179"/>
            <a:ext cx="65754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20" dirty="0">
                <a:solidFill>
                  <a:srgbClr val="FFFFFF"/>
                </a:solidFill>
                <a:latin typeface="Arial"/>
                <a:cs typeface="Arial"/>
                <a:hlinkClick r:id="rId9"/>
              </a:rPr>
              <a:t>www.neighborhoodslurry.com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353811" y="5244084"/>
            <a:ext cx="1652003" cy="6080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85615" y="2340864"/>
              <a:ext cx="4549140" cy="154686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11439" y="2542285"/>
            <a:ext cx="36455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/>
              <a:t>Thank</a:t>
            </a:r>
            <a:r>
              <a:rPr sz="5400" spc="-5" dirty="0"/>
              <a:t> </a:t>
            </a:r>
            <a:r>
              <a:rPr sz="5400" spc="-20" dirty="0"/>
              <a:t>you.</a:t>
            </a:r>
            <a:endParaRPr sz="5400"/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196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82796" y="0"/>
            <a:ext cx="8109204" cy="685800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4196" y="0"/>
            <a:ext cx="4038600" cy="6858000"/>
            <a:chOff x="44196" y="0"/>
            <a:chExt cx="4038600" cy="685800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196" y="0"/>
              <a:ext cx="2695943" cy="25755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34056" y="0"/>
              <a:ext cx="1348739" cy="557783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196" y="2569464"/>
              <a:ext cx="2695943" cy="428853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34056" y="5571744"/>
              <a:ext cx="1348739" cy="128625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517823" y="1901182"/>
            <a:ext cx="3166110" cy="3733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6830">
              <a:lnSpc>
                <a:spcPct val="110000"/>
              </a:lnSpc>
              <a:spcBef>
                <a:spcPts val="95"/>
              </a:spcBef>
            </a:pP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Blend</a:t>
            </a:r>
            <a:r>
              <a:rPr sz="2000" spc="-20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of</a:t>
            </a:r>
            <a:r>
              <a:rPr sz="2000" spc="-30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emulsified</a:t>
            </a:r>
            <a:r>
              <a:rPr sz="2000" spc="-25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1F1F1"/>
                </a:solidFill>
                <a:latin typeface="Arial"/>
                <a:cs typeface="Arial"/>
              </a:rPr>
              <a:t>asphalt, </a:t>
            </a: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fine</a:t>
            </a:r>
            <a:r>
              <a:rPr sz="2000" spc="-20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aggregate,</a:t>
            </a:r>
            <a:r>
              <a:rPr sz="2000" spc="-65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1F1F1"/>
                </a:solidFill>
                <a:latin typeface="Arial"/>
                <a:cs typeface="Arial"/>
              </a:rPr>
              <a:t>mineral </a:t>
            </a: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filler,</a:t>
            </a:r>
            <a:r>
              <a:rPr sz="2000" spc="-60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water</a:t>
            </a:r>
            <a:r>
              <a:rPr sz="2000" spc="-65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and</a:t>
            </a:r>
            <a:r>
              <a:rPr sz="2000" spc="-60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1F1F1"/>
                </a:solidFill>
                <a:latin typeface="Arial"/>
                <a:cs typeface="Arial"/>
              </a:rPr>
              <a:t>latex </a:t>
            </a:r>
            <a:r>
              <a:rPr sz="2000" spc="-10" dirty="0">
                <a:solidFill>
                  <a:srgbClr val="F1F1F1"/>
                </a:solidFill>
                <a:latin typeface="Arial"/>
                <a:cs typeface="Arial"/>
              </a:rPr>
              <a:t>polymers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250" dirty="0">
              <a:latin typeface="Arial"/>
              <a:cs typeface="Arial"/>
            </a:endParaRPr>
          </a:p>
          <a:p>
            <a:pPr marL="12700" marR="449580">
              <a:lnSpc>
                <a:spcPts val="2160"/>
              </a:lnSpc>
            </a:pP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Mixed</a:t>
            </a:r>
            <a:r>
              <a:rPr sz="2000" spc="-25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and</a:t>
            </a:r>
            <a:r>
              <a:rPr sz="2000" spc="-20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spread</a:t>
            </a:r>
            <a:r>
              <a:rPr sz="2000" spc="-40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in</a:t>
            </a:r>
            <a:r>
              <a:rPr sz="2000" spc="-10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F1F1F1"/>
                </a:solidFill>
                <a:latin typeface="Arial"/>
                <a:cs typeface="Arial"/>
              </a:rPr>
              <a:t>a </a:t>
            </a: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mobile</a:t>
            </a:r>
            <a:r>
              <a:rPr sz="2000" spc="-30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operation</a:t>
            </a:r>
            <a:r>
              <a:rPr sz="2000" spc="-35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as</a:t>
            </a:r>
            <a:r>
              <a:rPr sz="2000" spc="-25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1F1F1"/>
                </a:solidFill>
                <a:latin typeface="Arial"/>
                <a:cs typeface="Arial"/>
              </a:rPr>
              <a:t>thin </a:t>
            </a: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wearing</a:t>
            </a:r>
            <a:r>
              <a:rPr sz="2000" spc="-35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1F1F1"/>
                </a:solidFill>
                <a:latin typeface="Arial"/>
                <a:cs typeface="Arial"/>
              </a:rPr>
              <a:t>surface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 dirty="0">
              <a:latin typeface="Arial"/>
              <a:cs typeface="Arial"/>
            </a:endParaRPr>
          </a:p>
          <a:p>
            <a:pPr marL="12700" marR="5080">
              <a:lnSpc>
                <a:spcPts val="2160"/>
              </a:lnSpc>
              <a:spcBef>
                <a:spcPts val="5"/>
              </a:spcBef>
            </a:pP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Extends</a:t>
            </a:r>
            <a:r>
              <a:rPr sz="2000" spc="-25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the</a:t>
            </a:r>
            <a:r>
              <a:rPr sz="2000" spc="-30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life</a:t>
            </a:r>
            <a:r>
              <a:rPr sz="2000" spc="-15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1F1F1"/>
                </a:solidFill>
                <a:latin typeface="Arial"/>
                <a:cs typeface="Arial"/>
              </a:rPr>
              <a:t>of </a:t>
            </a:r>
            <a:r>
              <a:rPr sz="2000" dirty="0">
                <a:solidFill>
                  <a:srgbClr val="F1F1F1"/>
                </a:solidFill>
                <a:latin typeface="Arial"/>
                <a:cs typeface="Arial"/>
              </a:rPr>
              <a:t>pavement</a:t>
            </a:r>
            <a:r>
              <a:rPr sz="2000" spc="-45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lang="en-US" sz="2000" spc="-45" dirty="0">
                <a:solidFill>
                  <a:srgbClr val="F1F1F1"/>
                </a:solidFill>
                <a:latin typeface="Arial"/>
                <a:cs typeface="Arial"/>
              </a:rPr>
              <a:t>in upwards of 8 years or longer.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32091" y="602767"/>
            <a:ext cx="2811145" cy="917575"/>
            <a:chOff x="532091" y="602767"/>
            <a:chExt cx="2811145" cy="917575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2091" y="602767"/>
              <a:ext cx="2811056" cy="3326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7042" y="1090942"/>
              <a:ext cx="2349686" cy="429069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196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98114" y="1738883"/>
            <a:ext cx="3393988" cy="359816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4196" y="0"/>
            <a:ext cx="4038600" cy="6858000"/>
            <a:chOff x="44196" y="0"/>
            <a:chExt cx="4038600" cy="685800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196" y="0"/>
              <a:ext cx="2695943" cy="25755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34056" y="0"/>
              <a:ext cx="1348739" cy="557783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196" y="2569464"/>
              <a:ext cx="2695943" cy="428853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34056" y="5571744"/>
              <a:ext cx="1348739" cy="128625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2257" y="542010"/>
              <a:ext cx="2825721" cy="47379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4098" y="1074534"/>
              <a:ext cx="2517403" cy="38187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1959" y="1683385"/>
              <a:ext cx="3105462" cy="23884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4995" y="1960816"/>
              <a:ext cx="2573024" cy="18516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39717" y="2235136"/>
              <a:ext cx="1816640" cy="23573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49409" y="2814256"/>
              <a:ext cx="3101001" cy="23573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58233" y="3087827"/>
              <a:ext cx="381141" cy="1860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50164" y="3667696"/>
              <a:ext cx="2577820" cy="23275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9841" y="3938904"/>
              <a:ext cx="3114964" cy="18827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32882" y="4213225"/>
              <a:ext cx="2268313" cy="18827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47422" y="4490656"/>
              <a:ext cx="2217113" cy="23573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50164" y="5069776"/>
              <a:ext cx="2745963" cy="23573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46801" y="5344096"/>
              <a:ext cx="3191654" cy="23573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38975" y="5615308"/>
              <a:ext cx="1858518" cy="188272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4842474" y="4948279"/>
            <a:ext cx="65392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b="1" dirty="0">
                <a:latin typeface="Corbel"/>
                <a:cs typeface="Corbel"/>
              </a:rPr>
              <a:t>Micro S</a:t>
            </a:r>
            <a:r>
              <a:rPr sz="2400" b="1" dirty="0">
                <a:latin typeface="Corbel"/>
                <a:cs typeface="Corbel"/>
              </a:rPr>
              <a:t>urfacing</a:t>
            </a:r>
            <a:r>
              <a:rPr sz="2400" b="1" spc="15" dirty="0">
                <a:latin typeface="Corbel"/>
                <a:cs typeface="Corbel"/>
              </a:rPr>
              <a:t> </a:t>
            </a:r>
            <a:r>
              <a:rPr sz="2400" b="1" dirty="0">
                <a:latin typeface="Corbel"/>
                <a:cs typeface="Corbel"/>
              </a:rPr>
              <a:t>vs.</a:t>
            </a:r>
            <a:r>
              <a:rPr sz="2400" b="1" spc="-15" dirty="0">
                <a:latin typeface="Corbel"/>
                <a:cs typeface="Corbel"/>
              </a:rPr>
              <a:t> </a:t>
            </a:r>
            <a:r>
              <a:rPr sz="2400" b="1" dirty="0">
                <a:latin typeface="Corbel"/>
                <a:cs typeface="Corbel"/>
              </a:rPr>
              <a:t>traditional</a:t>
            </a:r>
            <a:r>
              <a:rPr sz="2400" b="1" spc="-15" dirty="0">
                <a:latin typeface="Corbel"/>
                <a:cs typeface="Corbel"/>
              </a:rPr>
              <a:t> </a:t>
            </a:r>
            <a:r>
              <a:rPr sz="2400" b="1" dirty="0">
                <a:latin typeface="Corbel"/>
                <a:cs typeface="Corbel"/>
              </a:rPr>
              <a:t>asphalt</a:t>
            </a:r>
            <a:r>
              <a:rPr sz="2400" b="1" spc="-10" dirty="0">
                <a:latin typeface="Corbel"/>
                <a:cs typeface="Corbel"/>
              </a:rPr>
              <a:t> resurfacing</a:t>
            </a:r>
            <a:endParaRPr sz="2400" dirty="0">
              <a:latin typeface="Corbel"/>
              <a:cs typeface="Corbel"/>
            </a:endParaRPr>
          </a:p>
        </p:txBody>
      </p:sp>
      <p:pic>
        <p:nvPicPr>
          <p:cNvPr id="24" name="object 24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5609844" y="2823971"/>
            <a:ext cx="1482851" cy="148285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196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82796" y="434340"/>
            <a:ext cx="8109204" cy="456895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4196" y="0"/>
            <a:ext cx="4038600" cy="6858000"/>
            <a:chOff x="44196" y="0"/>
            <a:chExt cx="4038600" cy="685800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196" y="0"/>
              <a:ext cx="2695943" cy="25755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34056" y="0"/>
              <a:ext cx="1348739" cy="557783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196" y="2569464"/>
              <a:ext cx="2695943" cy="428853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34056" y="5571744"/>
              <a:ext cx="1348739" cy="128625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75175" y="434340"/>
              <a:ext cx="7620" cy="456895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2257" y="542010"/>
              <a:ext cx="2825721" cy="47379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4098" y="1074534"/>
              <a:ext cx="2517403" cy="38187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2932" y="1838896"/>
              <a:ext cx="1660015" cy="18516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1620" y="2113216"/>
              <a:ext cx="2219651" cy="18516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92862" y="2384425"/>
              <a:ext cx="1764561" cy="188277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6168390" y="5059173"/>
            <a:ext cx="1348740" cy="1336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920"/>
              </a:lnSpc>
              <a:spcBef>
                <a:spcPts val="95"/>
              </a:spcBef>
            </a:pPr>
            <a:r>
              <a:rPr sz="1600" b="1" dirty="0">
                <a:solidFill>
                  <a:srgbClr val="7E7E7E"/>
                </a:solidFill>
                <a:latin typeface="Arial Narrow Bold"/>
                <a:cs typeface="Arial Narrow Bold"/>
              </a:rPr>
              <a:t>PCI</a:t>
            </a:r>
            <a:r>
              <a:rPr sz="1600" b="1" spc="-50" dirty="0">
                <a:solidFill>
                  <a:srgbClr val="7E7E7E"/>
                </a:solidFill>
                <a:latin typeface="Arial Narrow Bold"/>
                <a:cs typeface="Arial Narrow Bold"/>
              </a:rPr>
              <a:t> </a:t>
            </a:r>
            <a:r>
              <a:rPr sz="1600" b="1" dirty="0">
                <a:solidFill>
                  <a:srgbClr val="7E7E7E"/>
                </a:solidFill>
                <a:latin typeface="Arial Narrow Bold"/>
                <a:cs typeface="Arial Narrow Bold"/>
              </a:rPr>
              <a:t>Rating</a:t>
            </a:r>
            <a:r>
              <a:rPr sz="1600" b="1" spc="-35" dirty="0">
                <a:solidFill>
                  <a:srgbClr val="7E7E7E"/>
                </a:solidFill>
                <a:latin typeface="Arial Narrow Bold"/>
                <a:cs typeface="Arial Narrow Bold"/>
              </a:rPr>
              <a:t> </a:t>
            </a:r>
            <a:r>
              <a:rPr sz="1600" b="1" spc="-20" dirty="0">
                <a:solidFill>
                  <a:srgbClr val="7E7E7E"/>
                </a:solidFill>
                <a:latin typeface="Arial Narrow Bold"/>
                <a:cs typeface="Arial Narrow Bold"/>
              </a:rPr>
              <a:t>Scale</a:t>
            </a:r>
            <a:endParaRPr sz="1600">
              <a:latin typeface="Arial Narrow Bold"/>
              <a:cs typeface="Arial Narrow Bold"/>
            </a:endParaRPr>
          </a:p>
          <a:p>
            <a:pPr marL="12700">
              <a:lnSpc>
                <a:spcPts val="1680"/>
              </a:lnSpc>
            </a:pPr>
            <a:r>
              <a:rPr sz="1400" dirty="0">
                <a:solidFill>
                  <a:srgbClr val="7E7E7E"/>
                </a:solidFill>
                <a:latin typeface="Arial Narrow"/>
                <a:cs typeface="Arial Narrow"/>
              </a:rPr>
              <a:t>A</a:t>
            </a:r>
            <a:r>
              <a:rPr sz="1400" spc="-65" dirty="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sz="1400" dirty="0">
                <a:solidFill>
                  <a:srgbClr val="7E7E7E"/>
                </a:solidFill>
                <a:latin typeface="Arial Narrow"/>
                <a:cs typeface="Arial Narrow"/>
              </a:rPr>
              <a:t>=</a:t>
            </a:r>
            <a:r>
              <a:rPr sz="1400" spc="30" dirty="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sz="1400" spc="-10" dirty="0">
                <a:solidFill>
                  <a:srgbClr val="7E7E7E"/>
                </a:solidFill>
                <a:latin typeface="Arial Narrow"/>
                <a:cs typeface="Arial Narrow"/>
              </a:rPr>
              <a:t>85-</a:t>
            </a:r>
            <a:r>
              <a:rPr sz="1400" spc="-25" dirty="0">
                <a:solidFill>
                  <a:srgbClr val="7E7E7E"/>
                </a:solidFill>
                <a:latin typeface="Arial Narrow"/>
                <a:cs typeface="Arial Narrow"/>
              </a:rPr>
              <a:t>100</a:t>
            </a:r>
            <a:endParaRPr sz="1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7E7E7E"/>
                </a:solidFill>
                <a:latin typeface="Arial Narrow"/>
                <a:cs typeface="Arial Narrow"/>
              </a:rPr>
              <a:t>B</a:t>
            </a:r>
            <a:r>
              <a:rPr sz="1400" spc="10" dirty="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sz="1400" dirty="0">
                <a:solidFill>
                  <a:srgbClr val="7E7E7E"/>
                </a:solidFill>
                <a:latin typeface="Arial Narrow"/>
                <a:cs typeface="Arial Narrow"/>
              </a:rPr>
              <a:t>=</a:t>
            </a:r>
            <a:r>
              <a:rPr sz="1400" spc="15" dirty="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sz="1400" spc="-10" dirty="0">
                <a:solidFill>
                  <a:srgbClr val="7E7E7E"/>
                </a:solidFill>
                <a:latin typeface="Arial Narrow"/>
                <a:cs typeface="Arial Narrow"/>
              </a:rPr>
              <a:t>70-</a:t>
            </a:r>
            <a:r>
              <a:rPr sz="1400" spc="-25" dirty="0">
                <a:solidFill>
                  <a:srgbClr val="7E7E7E"/>
                </a:solidFill>
                <a:latin typeface="Arial Narrow"/>
                <a:cs typeface="Arial Narrow"/>
              </a:rPr>
              <a:t>84</a:t>
            </a:r>
            <a:endParaRPr sz="1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7E7E7E"/>
                </a:solidFill>
                <a:latin typeface="Arial Narrow"/>
                <a:cs typeface="Arial Narrow"/>
              </a:rPr>
              <a:t>C =</a:t>
            </a:r>
            <a:r>
              <a:rPr sz="1400" spc="10" dirty="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sz="1400" spc="-10" dirty="0">
                <a:solidFill>
                  <a:srgbClr val="7E7E7E"/>
                </a:solidFill>
                <a:latin typeface="Arial Narrow"/>
                <a:cs typeface="Arial Narrow"/>
              </a:rPr>
              <a:t>55-</a:t>
            </a:r>
            <a:r>
              <a:rPr sz="1400" spc="-25" dirty="0">
                <a:solidFill>
                  <a:srgbClr val="7E7E7E"/>
                </a:solidFill>
                <a:latin typeface="Arial Narrow"/>
                <a:cs typeface="Arial Narrow"/>
              </a:rPr>
              <a:t>69</a:t>
            </a:r>
            <a:endParaRPr sz="1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7E7E7E"/>
                </a:solidFill>
                <a:latin typeface="Arial Narrow"/>
                <a:cs typeface="Arial Narrow"/>
              </a:rPr>
              <a:t>D =</a:t>
            </a:r>
            <a:r>
              <a:rPr sz="1400" spc="10" dirty="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sz="1400" spc="-10" dirty="0">
                <a:solidFill>
                  <a:srgbClr val="7E7E7E"/>
                </a:solidFill>
                <a:latin typeface="Arial Narrow"/>
                <a:cs typeface="Arial Narrow"/>
              </a:rPr>
              <a:t>40-</a:t>
            </a:r>
            <a:r>
              <a:rPr sz="1400" spc="-25" dirty="0">
                <a:solidFill>
                  <a:srgbClr val="7E7E7E"/>
                </a:solidFill>
                <a:latin typeface="Arial Narrow"/>
                <a:cs typeface="Arial Narrow"/>
              </a:rPr>
              <a:t>54</a:t>
            </a:r>
            <a:endParaRPr sz="1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7E7E7E"/>
                </a:solidFill>
                <a:latin typeface="Arial Narrow"/>
                <a:cs typeface="Arial Narrow"/>
              </a:rPr>
              <a:t>F</a:t>
            </a:r>
            <a:r>
              <a:rPr sz="1400" spc="325" dirty="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sz="1400" dirty="0">
                <a:solidFill>
                  <a:srgbClr val="7E7E7E"/>
                </a:solidFill>
                <a:latin typeface="Arial Narrow"/>
                <a:cs typeface="Arial Narrow"/>
              </a:rPr>
              <a:t>=</a:t>
            </a:r>
            <a:r>
              <a:rPr sz="1400" spc="20" dirty="0">
                <a:solidFill>
                  <a:srgbClr val="7E7E7E"/>
                </a:solidFill>
                <a:latin typeface="Arial Narrow"/>
                <a:cs typeface="Arial Narrow"/>
              </a:rPr>
              <a:t> </a:t>
            </a:r>
            <a:r>
              <a:rPr sz="1400" spc="-10" dirty="0">
                <a:solidFill>
                  <a:srgbClr val="7E7E7E"/>
                </a:solidFill>
                <a:latin typeface="Arial Narrow"/>
                <a:cs typeface="Arial Narrow"/>
              </a:rPr>
              <a:t>0-</a:t>
            </a:r>
            <a:r>
              <a:rPr sz="1400" spc="-25" dirty="0">
                <a:solidFill>
                  <a:srgbClr val="7E7E7E"/>
                </a:solidFill>
                <a:latin typeface="Arial Narrow"/>
                <a:cs typeface="Arial Narrow"/>
              </a:rPr>
              <a:t>39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177484" y="4610977"/>
            <a:ext cx="18688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7E7E7E"/>
                </a:solidFill>
                <a:latin typeface="Corbel"/>
                <a:cs typeface="Corbel"/>
              </a:rPr>
              <a:t>Courtesy</a:t>
            </a:r>
            <a:r>
              <a:rPr sz="1200" spc="-5" dirty="0">
                <a:solidFill>
                  <a:srgbClr val="7E7E7E"/>
                </a:solidFill>
                <a:latin typeface="Corbel"/>
                <a:cs typeface="Corbel"/>
              </a:rPr>
              <a:t> </a:t>
            </a:r>
            <a:r>
              <a:rPr sz="1200" dirty="0">
                <a:solidFill>
                  <a:srgbClr val="7E7E7E"/>
                </a:solidFill>
                <a:latin typeface="Corbel"/>
                <a:cs typeface="Corbel"/>
              </a:rPr>
              <a:t>of</a:t>
            </a:r>
            <a:r>
              <a:rPr sz="1200" spc="-5" dirty="0">
                <a:solidFill>
                  <a:srgbClr val="7E7E7E"/>
                </a:solidFill>
                <a:latin typeface="Corbel"/>
                <a:cs typeface="Corbel"/>
              </a:rPr>
              <a:t> </a:t>
            </a:r>
            <a:r>
              <a:rPr sz="1200" spc="-10" dirty="0">
                <a:solidFill>
                  <a:srgbClr val="7E7E7E"/>
                </a:solidFill>
                <a:latin typeface="Corbel"/>
                <a:cs typeface="Corbel"/>
              </a:rPr>
              <a:t>roadresource.org</a:t>
            </a:r>
            <a:endParaRPr sz="1200">
              <a:latin typeface="Corbel"/>
              <a:cs typeface="Corbel"/>
            </a:endParaRP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083050" cy="6858000"/>
            <a:chOff x="0" y="0"/>
            <a:chExt cx="408305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4196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196" y="0"/>
              <a:ext cx="2695943" cy="25755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34056" y="0"/>
              <a:ext cx="1348739" cy="55778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196" y="2569464"/>
              <a:ext cx="2695943" cy="428853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34056" y="5571744"/>
              <a:ext cx="1348739" cy="128625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2256" y="542010"/>
              <a:ext cx="2825721" cy="47379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4098" y="1074534"/>
              <a:ext cx="2517403" cy="38187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9162" y="1686496"/>
              <a:ext cx="531074" cy="23573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05526" y="1791512"/>
              <a:ext cx="68715" cy="2247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87272" y="1690598"/>
              <a:ext cx="1153853" cy="18106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39220" y="1960816"/>
              <a:ext cx="2094124" cy="23573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8352" y="2814256"/>
              <a:ext cx="2597259" cy="23573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50163" y="2539936"/>
              <a:ext cx="2557355" cy="18515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47179" y="3088576"/>
              <a:ext cx="2694452" cy="18514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47052" y="3359797"/>
              <a:ext cx="1531771" cy="18826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50653" y="3942016"/>
              <a:ext cx="2451487" cy="23275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40473" y="4213225"/>
              <a:ext cx="2954065" cy="18827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47306" y="4490656"/>
              <a:ext cx="2531257" cy="23275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46801" y="4764976"/>
              <a:ext cx="2046259" cy="235737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4754879" y="0"/>
            <a:ext cx="7437120" cy="6858000"/>
            <a:chOff x="4754879" y="0"/>
            <a:chExt cx="7437120" cy="6858000"/>
          </a:xfrm>
        </p:grpSpPr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818142" y="0"/>
              <a:ext cx="6073161" cy="546905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878439" y="0"/>
              <a:ext cx="1313560" cy="68580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754879" y="5570118"/>
              <a:ext cx="6136424" cy="1287881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5676" y="5686044"/>
              <a:ext cx="9505200" cy="11719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0991" y="4713223"/>
              <a:ext cx="8374227" cy="104119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5448" y="4056430"/>
              <a:ext cx="2741066" cy="331685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709672" cy="257555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03576" y="0"/>
              <a:ext cx="9043415" cy="8595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40896" y="0"/>
              <a:ext cx="451103" cy="6858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03576" y="853439"/>
              <a:ext cx="911351" cy="60045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77072" y="853439"/>
              <a:ext cx="2718815" cy="257860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289792" y="853439"/>
              <a:ext cx="457199" cy="60045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08832" y="1528559"/>
              <a:ext cx="2715767" cy="233325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18504" y="1528572"/>
              <a:ext cx="2264663" cy="31897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77072" y="3425951"/>
              <a:ext cx="2718816" cy="258165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2569464"/>
              <a:ext cx="2709672" cy="428853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608832" y="3855720"/>
              <a:ext cx="2715768" cy="257860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18504" y="4712208"/>
              <a:ext cx="2264663" cy="214579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577072" y="6001511"/>
              <a:ext cx="2718815" cy="85648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608832" y="6428232"/>
              <a:ext cx="2715767" cy="42976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398520" y="819911"/>
              <a:ext cx="5425439" cy="708660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3477879" y="821149"/>
            <a:ext cx="504888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35" dirty="0">
                <a:highlight>
                  <a:srgbClr val="000000"/>
                </a:highlight>
                <a:latin typeface="Corbel"/>
                <a:cs typeface="Corbel"/>
              </a:rPr>
              <a:t>A</a:t>
            </a:r>
            <a:r>
              <a:rPr sz="4000" b="0" spc="-280" dirty="0">
                <a:highlight>
                  <a:srgbClr val="000000"/>
                </a:highlight>
                <a:latin typeface="Corbel"/>
                <a:cs typeface="Corbel"/>
              </a:rPr>
              <a:t> </a:t>
            </a:r>
            <a:r>
              <a:rPr sz="4000" b="0" spc="-60" dirty="0">
                <a:highlight>
                  <a:srgbClr val="000000"/>
                </a:highlight>
                <a:latin typeface="Corbel"/>
                <a:cs typeface="Corbel"/>
              </a:rPr>
              <a:t>Tale</a:t>
            </a:r>
            <a:r>
              <a:rPr sz="4000" b="0" spc="-80" dirty="0">
                <a:highlight>
                  <a:srgbClr val="000000"/>
                </a:highlight>
                <a:latin typeface="Corbel"/>
                <a:cs typeface="Corbel"/>
              </a:rPr>
              <a:t> </a:t>
            </a:r>
            <a:r>
              <a:rPr sz="4000" b="0" spc="-20" dirty="0">
                <a:highlight>
                  <a:srgbClr val="000000"/>
                </a:highlight>
                <a:latin typeface="Corbel"/>
                <a:cs typeface="Corbel"/>
              </a:rPr>
              <a:t>of</a:t>
            </a:r>
            <a:r>
              <a:rPr sz="4000" b="0" spc="-260" dirty="0">
                <a:highlight>
                  <a:srgbClr val="000000"/>
                </a:highlight>
                <a:latin typeface="Corbel"/>
                <a:cs typeface="Corbel"/>
              </a:rPr>
              <a:t> </a:t>
            </a:r>
            <a:r>
              <a:rPr sz="4000" b="0" spc="-120" dirty="0">
                <a:highlight>
                  <a:srgbClr val="000000"/>
                </a:highlight>
                <a:latin typeface="Corbel"/>
                <a:cs typeface="Corbel"/>
              </a:rPr>
              <a:t>Two</a:t>
            </a:r>
            <a:r>
              <a:rPr sz="4000" b="0" spc="-275" dirty="0">
                <a:highlight>
                  <a:srgbClr val="000000"/>
                </a:highlight>
                <a:latin typeface="Corbel"/>
                <a:cs typeface="Corbel"/>
              </a:rPr>
              <a:t> </a:t>
            </a:r>
            <a:r>
              <a:rPr sz="4000" b="0" spc="-10" dirty="0">
                <a:highlight>
                  <a:srgbClr val="000000"/>
                </a:highlight>
                <a:latin typeface="Corbel"/>
                <a:cs typeface="Corbel"/>
              </a:rPr>
              <a:t>Townships</a:t>
            </a:r>
            <a:endParaRPr sz="4000" dirty="0">
              <a:highlight>
                <a:srgbClr val="000000"/>
              </a:highlight>
              <a:latin typeface="Corbel"/>
              <a:cs typeface="Corbel"/>
            </a:endParaRPr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422392" cy="257555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16296" y="0"/>
              <a:ext cx="2715767" cy="3048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16296" y="704087"/>
              <a:ext cx="2715767" cy="187147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25968" y="0"/>
              <a:ext cx="2715767" cy="257555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835640" y="0"/>
              <a:ext cx="1356359" cy="557783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2569463"/>
              <a:ext cx="10841736" cy="257860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5141976"/>
              <a:ext cx="10841723" cy="17160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835640" y="5571744"/>
              <a:ext cx="1356359" cy="128625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39084" y="304800"/>
              <a:ext cx="5513832" cy="399288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692146" y="389152"/>
            <a:ext cx="778284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dirty="0">
                <a:highlight>
                  <a:srgbClr val="000000"/>
                </a:highlight>
                <a:latin typeface="Arial Black"/>
                <a:cs typeface="Arial Black"/>
              </a:rPr>
              <a:t>2004</a:t>
            </a:r>
            <a:r>
              <a:rPr sz="2800" b="0" spc="-10" dirty="0">
                <a:highlight>
                  <a:srgbClr val="000000"/>
                </a:highlight>
                <a:latin typeface="Arial Black"/>
                <a:cs typeface="Arial Black"/>
              </a:rPr>
              <a:t> </a:t>
            </a:r>
            <a:r>
              <a:rPr sz="2800" b="0" dirty="0">
                <a:highlight>
                  <a:srgbClr val="000000"/>
                </a:highlight>
                <a:latin typeface="Arial Black"/>
                <a:cs typeface="Arial Black"/>
              </a:rPr>
              <a:t>Mill</a:t>
            </a:r>
            <a:r>
              <a:rPr sz="2800" b="0" spc="-45" dirty="0">
                <a:highlight>
                  <a:srgbClr val="000000"/>
                </a:highlight>
                <a:latin typeface="Arial Black"/>
                <a:cs typeface="Arial Black"/>
              </a:rPr>
              <a:t> </a:t>
            </a:r>
            <a:r>
              <a:rPr sz="2800" b="0" dirty="0">
                <a:highlight>
                  <a:srgbClr val="000000"/>
                </a:highlight>
                <a:latin typeface="Arial Black"/>
                <a:cs typeface="Arial Black"/>
              </a:rPr>
              <a:t>and Fill</a:t>
            </a:r>
            <a:r>
              <a:rPr sz="2800" b="0" spc="-35" dirty="0">
                <a:highlight>
                  <a:srgbClr val="000000"/>
                </a:highlight>
                <a:latin typeface="Arial Black"/>
                <a:cs typeface="Arial Black"/>
              </a:rPr>
              <a:t> </a:t>
            </a:r>
            <a:r>
              <a:rPr sz="2800" b="0" dirty="0">
                <a:highlight>
                  <a:srgbClr val="000000"/>
                </a:highlight>
                <a:latin typeface="Arial Black"/>
                <a:cs typeface="Arial Black"/>
              </a:rPr>
              <a:t>2.5”</a:t>
            </a:r>
            <a:r>
              <a:rPr sz="2800" b="0" spc="-15" dirty="0">
                <a:highlight>
                  <a:srgbClr val="000000"/>
                </a:highlight>
                <a:latin typeface="Arial Black"/>
                <a:cs typeface="Arial Black"/>
              </a:rPr>
              <a:t> </a:t>
            </a:r>
            <a:r>
              <a:rPr sz="2800" b="0" dirty="0">
                <a:highlight>
                  <a:srgbClr val="000000"/>
                </a:highlight>
                <a:latin typeface="Arial Black"/>
                <a:cs typeface="Arial Black"/>
              </a:rPr>
              <a:t>Hot</a:t>
            </a:r>
            <a:r>
              <a:rPr sz="2800" b="0" spc="-15" dirty="0">
                <a:highlight>
                  <a:srgbClr val="000000"/>
                </a:highlight>
                <a:latin typeface="Arial Black"/>
                <a:cs typeface="Arial Black"/>
              </a:rPr>
              <a:t> </a:t>
            </a:r>
            <a:r>
              <a:rPr sz="2800" b="0" dirty="0">
                <a:highlight>
                  <a:srgbClr val="000000"/>
                </a:highlight>
                <a:latin typeface="Arial Black"/>
                <a:cs typeface="Arial Black"/>
              </a:rPr>
              <a:t>Mix</a:t>
            </a:r>
            <a:r>
              <a:rPr sz="2800" b="0" spc="-30" dirty="0">
                <a:highlight>
                  <a:srgbClr val="000000"/>
                </a:highlight>
                <a:latin typeface="Arial Black"/>
                <a:cs typeface="Arial Black"/>
              </a:rPr>
              <a:t> </a:t>
            </a:r>
            <a:r>
              <a:rPr sz="2800" b="0" spc="-10" dirty="0">
                <a:highlight>
                  <a:srgbClr val="000000"/>
                </a:highlight>
                <a:latin typeface="Arial Black"/>
                <a:cs typeface="Arial Black"/>
              </a:rPr>
              <a:t>Asphalt</a:t>
            </a:r>
            <a:endParaRPr sz="2800" dirty="0">
              <a:highlight>
                <a:srgbClr val="000000"/>
              </a:highlight>
              <a:latin typeface="Arial Black"/>
              <a:cs typeface="Arial Black"/>
            </a:endParaRPr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AF2301130EAA41AE9980F39530B0DB" ma:contentTypeVersion="18" ma:contentTypeDescription="Create a new document." ma:contentTypeScope="" ma:versionID="bd31cb7646762502c58d4528d54a007d">
  <xsd:schema xmlns:xsd="http://www.w3.org/2001/XMLSchema" xmlns:xs="http://www.w3.org/2001/XMLSchema" xmlns:p="http://schemas.microsoft.com/office/2006/metadata/properties" xmlns:ns2="21335637-2210-46f1-84f0-eb4b6a36b133" xmlns:ns3="616bc987-ff73-4bd8-9b0f-be77ce536f19" targetNamespace="http://schemas.microsoft.com/office/2006/metadata/properties" ma:root="true" ma:fieldsID="3efa98c6421924adc8ac4dbe51856564" ns2:_="" ns3:_="">
    <xsd:import namespace="21335637-2210-46f1-84f0-eb4b6a36b133"/>
    <xsd:import namespace="616bc987-ff73-4bd8-9b0f-be77ce536f1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335637-2210-46f1-84f0-eb4b6a36b13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c3a9a20d-55bc-4f5c-9ebc-98c46f79c812}" ma:internalName="TaxCatchAll" ma:showField="CatchAllData" ma:web="21335637-2210-46f1-84f0-eb4b6a36b13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6bc987-ff73-4bd8-9b0f-be77ce536f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79344e0b-3bc8-4f80-94cc-0f08525560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1335637-2210-46f1-84f0-eb4b6a36b133">SJ6EPNJSWCQM-1643802886-380949</_dlc_DocId>
    <_dlc_DocIdUrl xmlns="21335637-2210-46f1-84f0-eb4b6a36b133">
      <Url>https://cnwtos.sharepoint.com/sites/dss1/_layouts/15/DocIdRedir.aspx?ID=SJ6EPNJSWCQM-1643802886-380949</Url>
      <Description>SJ6EPNJSWCQM-1643802886-380949</Description>
    </_dlc_DocIdUrl>
    <TaxCatchAll xmlns="21335637-2210-46f1-84f0-eb4b6a36b133" xsi:nil="true"/>
    <lcf76f155ced4ddcb4097134ff3c332f xmlns="616bc987-ff73-4bd8-9b0f-be77ce536f1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1C4D650-B974-43DE-87B4-6ED435F61914}"/>
</file>

<file path=customXml/itemProps2.xml><?xml version="1.0" encoding="utf-8"?>
<ds:datastoreItem xmlns:ds="http://schemas.openxmlformats.org/officeDocument/2006/customXml" ds:itemID="{9FEFEB1E-1413-4EB7-AADA-909E1C22A769}"/>
</file>

<file path=customXml/itemProps3.xml><?xml version="1.0" encoding="utf-8"?>
<ds:datastoreItem xmlns:ds="http://schemas.openxmlformats.org/officeDocument/2006/customXml" ds:itemID="{A72FB912-92BA-48A0-966C-2E9D109EEECC}"/>
</file>

<file path=customXml/itemProps4.xml><?xml version="1.0" encoding="utf-8"?>
<ds:datastoreItem xmlns:ds="http://schemas.openxmlformats.org/officeDocument/2006/customXml" ds:itemID="{33CA36FA-F83C-4AE6-BEFC-C1BF0A1819E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</TotalTime>
  <Words>459</Words>
  <Application>Microsoft Office PowerPoint</Application>
  <PresentationFormat>Widescreen</PresentationFormat>
  <Paragraphs>95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Arial Black</vt:lpstr>
      <vt:lpstr>Arial Narrow</vt:lpstr>
      <vt:lpstr>Arial Narrow Bold</vt:lpstr>
      <vt:lpstr>Calibri</vt:lpstr>
      <vt:lpstr>Corbel</vt:lpstr>
      <vt:lpstr>Office Theme</vt:lpstr>
      <vt:lpstr>Micro Surfacing In Your Neighborhood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Tale of Two Townships</vt:lpstr>
      <vt:lpstr>2004 Mill and Fill 2.5” Hot Mix Asphalt</vt:lpstr>
      <vt:lpstr>PowerPoint Presentation</vt:lpstr>
      <vt:lpstr>PowerPoint Presentation</vt:lpstr>
      <vt:lpstr>PowerPoint Presentation</vt:lpstr>
      <vt:lpstr>PowerPoint Presentation</vt:lpstr>
      <vt:lpstr>Crack Sealing</vt:lpstr>
      <vt:lpstr>Patching</vt:lpstr>
      <vt:lpstr>Micro Surfacing</vt:lpstr>
      <vt:lpstr>Micro Surfacing</vt:lpstr>
      <vt:lpstr>Micro Surfacing</vt:lpstr>
      <vt:lpstr>Micro surfacing</vt:lpstr>
      <vt:lpstr>Micro Surfacing</vt:lpstr>
      <vt:lpstr>PowerPoint Presentation</vt:lpstr>
      <vt:lpstr>Cooperation is Key!</vt:lpstr>
      <vt:lpstr>PowerPoint Presentation</vt:lpstr>
      <vt:lpstr>PowerPoint Presentation</vt:lpstr>
      <vt:lpstr>PowerPoint Presentation</vt:lpstr>
      <vt:lpstr>PowerPoint Presentation</vt:lpstr>
      <vt:lpstr>Thank you.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 Surfacing In Your Neighborhood</dc:title>
  <dc:creator>Tim Herbst</dc:creator>
  <cp:lastModifiedBy>Kevin Parker</cp:lastModifiedBy>
  <cp:revision>1</cp:revision>
  <dcterms:created xsi:type="dcterms:W3CDTF">2023-05-01T22:37:42Z</dcterms:created>
  <dcterms:modified xsi:type="dcterms:W3CDTF">2024-06-04T12:10:15Z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2023-02-27T00:00:00Z</vt:filetime>
  </property>
  <property fmtid="{D5CDD505-2E9C-101B-9397-08002B2CF9AE}" pid="3" name="LastSaved">
    <vt:filetime>2023-05-01T00:00:00Z</vt:filetime>
  </property>
  <property fmtid="{D5CDD505-2E9C-101B-9397-08002B2CF9AE}" pid="4" name="ContentTypeId">
    <vt:lpwstr>0x01010094AF2301130EAA41AE9980F39530B0DB</vt:lpwstr>
  </property>
  <property fmtid="{D5CDD505-2E9C-101B-9397-08002B2CF9AE}" pid="5" name="_dlc_DocIdItemGuid">
    <vt:lpwstr>b8e1f478-3548-4cdd-a2d6-7e9a097712ae</vt:lpwstr>
  </property>
</Properties>
</file>